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2"/>
  </p:notesMasterIdLst>
  <p:sldIdLst>
    <p:sldId id="263" r:id="rId3"/>
    <p:sldId id="267" r:id="rId4"/>
    <p:sldId id="269" r:id="rId5"/>
    <p:sldId id="270" r:id="rId6"/>
    <p:sldId id="271" r:id="rId7"/>
    <p:sldId id="272" r:id="rId8"/>
    <p:sldId id="268" r:id="rId9"/>
    <p:sldId id="283" r:id="rId10"/>
    <p:sldId id="284" r:id="rId11"/>
    <p:sldId id="285" r:id="rId12"/>
    <p:sldId id="286" r:id="rId13"/>
    <p:sldId id="287" r:id="rId14"/>
    <p:sldId id="273" r:id="rId15"/>
    <p:sldId id="258" r:id="rId16"/>
    <p:sldId id="274" r:id="rId17"/>
    <p:sldId id="275" r:id="rId18"/>
    <p:sldId id="276" r:id="rId19"/>
    <p:sldId id="262" r:id="rId20"/>
    <p:sldId id="277" r:id="rId21"/>
    <p:sldId id="278" r:id="rId22"/>
    <p:sldId id="279" r:id="rId23"/>
    <p:sldId id="280" r:id="rId24"/>
    <p:sldId id="281" r:id="rId25"/>
    <p:sldId id="282" r:id="rId26"/>
    <p:sldId id="256" r:id="rId27"/>
    <p:sldId id="257" r:id="rId28"/>
    <p:sldId id="259" r:id="rId29"/>
    <p:sldId id="260" r:id="rId30"/>
    <p:sldId id="26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na Rita" initials="RR" lastIdx="1" clrIdx="0">
    <p:extLst>
      <p:ext uri="{19B8F6BF-5375-455C-9EA6-DF929625EA0E}">
        <p15:presenceInfo xmlns:p15="http://schemas.microsoft.com/office/powerpoint/2012/main" userId="Reina Ri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5AC16-E153-4B8F-90CD-8C9C2209C6D5}" type="datetimeFigureOut">
              <a:rPr lang="de-DE" smtClean="0"/>
              <a:t>13.01.2021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07224-B3E3-4684-8548-AF47273E075C}" type="slidenum">
              <a:rPr lang="de-DE" smtClean="0"/>
              <a:t>‹Nr.›</a:t>
            </a:fld>
            <a:endParaRPr lang="de-DE"/>
          </a:p>
        </p:txBody>
      </p:sp>
    </p:spTree>
    <p:extLst>
      <p:ext uri="{BB962C8B-B14F-4D97-AF65-F5344CB8AC3E}">
        <p14:creationId xmlns:p14="http://schemas.microsoft.com/office/powerpoint/2010/main" val="410154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B62F9E-5E60-4015-A0C9-60FB6BC5D6F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3BC10BE-39A2-4E6A-984A-5B52A90478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C908D9B-20D2-4488-BF89-294BB98F4C3A}"/>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5" name="Alatunnisteen paikkamerkki 4">
            <a:extLst>
              <a:ext uri="{FF2B5EF4-FFF2-40B4-BE49-F238E27FC236}">
                <a16:creationId xmlns:a16="http://schemas.microsoft.com/office/drawing/2014/main" id="{82A5257F-1664-42DB-8BA1-60CCD4ECA4D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038627B-79E7-44AE-B2C6-D46E6E3ED14F}"/>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90427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3D31D-EC95-4F10-B608-2AA4C04FC4E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943326C-2119-4BED-A4F7-36A3A84E039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A6EC203-2B72-48EA-978F-BD0D3AFE893A}"/>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5" name="Alatunnisteen paikkamerkki 4">
            <a:extLst>
              <a:ext uri="{FF2B5EF4-FFF2-40B4-BE49-F238E27FC236}">
                <a16:creationId xmlns:a16="http://schemas.microsoft.com/office/drawing/2014/main" id="{47AC573E-1466-4032-8F52-B74769294AF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011A32B-046C-4F03-9ADA-86958F425A43}"/>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183412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716870-BDB8-40A3-B5C0-690DC95CE0C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AAB3BE1-2D25-4144-9F5E-2A72BF5AE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EF00724-5625-438E-AC0F-853C289A319E}"/>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5" name="Alatunnisteen paikkamerkki 4">
            <a:extLst>
              <a:ext uri="{FF2B5EF4-FFF2-40B4-BE49-F238E27FC236}">
                <a16:creationId xmlns:a16="http://schemas.microsoft.com/office/drawing/2014/main" id="{868604A6-1009-463B-8EEB-FE7E4A05E27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C4D06B6-7EFF-4977-8F34-388DA4266EFD}"/>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3760493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BE55FD-66C0-4287-B697-75DDA457AB8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8C9D92-01CE-4FD5-8367-24CD72408DE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B2C5F9A-C557-4DAB-A09A-045350DEAD5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79C3820-FC0B-4C4A-9E69-AD470073917B}"/>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6" name="Alatunnisteen paikkamerkki 5">
            <a:extLst>
              <a:ext uri="{FF2B5EF4-FFF2-40B4-BE49-F238E27FC236}">
                <a16:creationId xmlns:a16="http://schemas.microsoft.com/office/drawing/2014/main" id="{A08900BA-CBFF-45C2-BC24-9A0C481CCB8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752AC6C-B9DC-4C8E-BD4B-093AED221D00}"/>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2455133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DB3642-BB68-4B7B-886A-5284601F111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6A9712E-5A85-4EE8-98EB-CD0C03324B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36DA7C3-BB51-4952-A3C7-FFDAB40D0E3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9225228-C481-4DBC-9656-A0FA98C31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9DBF9B6-9DD6-4FA7-9030-2486075A2EE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992EF6C-CDCB-4E34-9828-EDDE839B5A89}"/>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8" name="Alatunnisteen paikkamerkki 7">
            <a:extLst>
              <a:ext uri="{FF2B5EF4-FFF2-40B4-BE49-F238E27FC236}">
                <a16:creationId xmlns:a16="http://schemas.microsoft.com/office/drawing/2014/main" id="{1EB59B59-407B-4A24-8E0A-BBC7FC1E95E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F5394D1-7E30-4EBD-BF1A-DD323BBAD428}"/>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1540293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F5C7C5-E75A-47B4-A69B-4FAC28F9454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443BC76-85D1-4F2D-B0C9-6AAB7286695F}"/>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4" name="Alatunnisteen paikkamerkki 3">
            <a:extLst>
              <a:ext uri="{FF2B5EF4-FFF2-40B4-BE49-F238E27FC236}">
                <a16:creationId xmlns:a16="http://schemas.microsoft.com/office/drawing/2014/main" id="{3613796D-79E5-4032-B0E0-4B91E32480A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21DEC5C-2EF4-4AEB-8366-672C999B68BB}"/>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3663529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E330304-B5FE-4829-AEE9-AA64538C79A3}"/>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3" name="Alatunnisteen paikkamerkki 2">
            <a:extLst>
              <a:ext uri="{FF2B5EF4-FFF2-40B4-BE49-F238E27FC236}">
                <a16:creationId xmlns:a16="http://schemas.microsoft.com/office/drawing/2014/main" id="{707D237C-E853-4D00-B26D-0FE7E72DFBD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6308BCD-4D16-4162-A103-3E9EC525E40A}"/>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2364342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3C3161-5107-405D-9F7C-6851562010B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FA5F9DD-7DEC-4238-8757-A34CF05D1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13D084A-1B08-40B0-9D1D-2129A965D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3F49FBF-FFE6-4176-8F72-04E5A3C6DCB2}"/>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6" name="Alatunnisteen paikkamerkki 5">
            <a:extLst>
              <a:ext uri="{FF2B5EF4-FFF2-40B4-BE49-F238E27FC236}">
                <a16:creationId xmlns:a16="http://schemas.microsoft.com/office/drawing/2014/main" id="{A4F153C8-6786-468D-BD1B-87173112181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F4DF577-3170-49D7-A397-0FA95E6F0F29}"/>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1460179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FA6933-3896-44F4-9498-B3D720AAF07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145309DD-CF1D-4391-8E23-E8323A089E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9D02851-6C28-458E-AC5D-C2C78F153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39E58DC-B9A6-476F-BB93-B2ACA8BAAEA2}"/>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6" name="Alatunnisteen paikkamerkki 5">
            <a:extLst>
              <a:ext uri="{FF2B5EF4-FFF2-40B4-BE49-F238E27FC236}">
                <a16:creationId xmlns:a16="http://schemas.microsoft.com/office/drawing/2014/main" id="{2ACC91E6-DF7C-4941-A274-C3ED7A2DF8E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45ADD93-CC0F-4A21-9193-80C546A0729A}"/>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251555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6FAEA0-2C3B-409E-8119-031FF89C5CF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3C20BAD-6C11-4D6A-8F36-4317293FF90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070A90F-B16D-46A2-B7C6-1177E88E95C0}"/>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5" name="Alatunnisteen paikkamerkki 4">
            <a:extLst>
              <a:ext uri="{FF2B5EF4-FFF2-40B4-BE49-F238E27FC236}">
                <a16:creationId xmlns:a16="http://schemas.microsoft.com/office/drawing/2014/main" id="{F30F670F-0AC8-466E-A98C-038CA7B079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C20FF8D-9910-4143-BFBF-073D2B710EF0}"/>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3281007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43E47005-A391-43B6-AC30-26D70E580EF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E9CD908-098D-400B-9B1A-3C7467EF588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E5B1BA3-ECE4-42EC-BC01-6B26E6F41D33}"/>
              </a:ext>
            </a:extLst>
          </p:cNvPr>
          <p:cNvSpPr>
            <a:spLocks noGrp="1"/>
          </p:cNvSpPr>
          <p:nvPr>
            <p:ph type="dt" sz="half" idx="10"/>
          </p:nvPr>
        </p:nvSpPr>
        <p:spPr/>
        <p:txBody>
          <a:bodyPr/>
          <a:lstStyle/>
          <a:p>
            <a:fld id="{3D36B588-AD1B-4EBC-AF46-F57127DE2A01}" type="datetimeFigureOut">
              <a:rPr lang="fi-FI" smtClean="0"/>
              <a:t>13.1.2021</a:t>
            </a:fld>
            <a:endParaRPr lang="fi-FI"/>
          </a:p>
        </p:txBody>
      </p:sp>
      <p:sp>
        <p:nvSpPr>
          <p:cNvPr id="5" name="Alatunnisteen paikkamerkki 4">
            <a:extLst>
              <a:ext uri="{FF2B5EF4-FFF2-40B4-BE49-F238E27FC236}">
                <a16:creationId xmlns:a16="http://schemas.microsoft.com/office/drawing/2014/main" id="{72550D9A-7A42-4920-8CF9-95A2F36AFA5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437CC68-4C18-4808-9531-35935168BD4A}"/>
              </a:ext>
            </a:extLst>
          </p:cNvPr>
          <p:cNvSpPr>
            <a:spLocks noGrp="1"/>
          </p:cNvSpPr>
          <p:nvPr>
            <p:ph type="sldNum" sz="quarter" idx="12"/>
          </p:nvPr>
        </p:nvSpPr>
        <p:spPr/>
        <p:txBody>
          <a:bodyPr/>
          <a:lstStyle/>
          <a:p>
            <a:fld id="{8C84C27F-4753-4130-9354-810A286E8201}" type="slidenum">
              <a:rPr lang="fi-FI" smtClean="0"/>
              <a:t>‹Nr.›</a:t>
            </a:fld>
            <a:endParaRPr lang="fi-FI"/>
          </a:p>
        </p:txBody>
      </p:sp>
    </p:spTree>
    <p:extLst>
      <p:ext uri="{BB962C8B-B14F-4D97-AF65-F5344CB8AC3E}">
        <p14:creationId xmlns:p14="http://schemas.microsoft.com/office/powerpoint/2010/main" val="211715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AA27C1E-F51C-42C8-AE52-91F8025F8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0FBB333-0D42-4CA9-B8CF-EF89802CB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CDA293B-52E5-4C4F-89B2-F67B6153D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6B588-AD1B-4EBC-AF46-F57127DE2A01}" type="datetimeFigureOut">
              <a:rPr lang="fi-FI" smtClean="0"/>
              <a:t>13.1.2021</a:t>
            </a:fld>
            <a:endParaRPr lang="fi-FI"/>
          </a:p>
        </p:txBody>
      </p:sp>
      <p:sp>
        <p:nvSpPr>
          <p:cNvPr id="5" name="Alatunnisteen paikkamerkki 4">
            <a:extLst>
              <a:ext uri="{FF2B5EF4-FFF2-40B4-BE49-F238E27FC236}">
                <a16:creationId xmlns:a16="http://schemas.microsoft.com/office/drawing/2014/main" id="{AEDA0FF3-5CE4-43ED-8611-6FA528E6E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26629B4-5404-434D-BE01-F489BD8E6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4C27F-4753-4130-9354-810A286E8201}" type="slidenum">
              <a:rPr lang="fi-FI" smtClean="0"/>
              <a:t>‹Nr.›</a:t>
            </a:fld>
            <a:endParaRPr lang="fi-FI"/>
          </a:p>
        </p:txBody>
      </p:sp>
    </p:spTree>
    <p:extLst>
      <p:ext uri="{BB962C8B-B14F-4D97-AF65-F5344CB8AC3E}">
        <p14:creationId xmlns:p14="http://schemas.microsoft.com/office/powerpoint/2010/main" val="18752987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europa.eu/european-union/about-eu/history/1960-1969_en" TargetMode="External"/><Relationship Id="rId2" Type="http://schemas.openxmlformats.org/officeDocument/2006/relationships/hyperlink" Target="https://www.thenewfederalist.eu/170-years-since-victor-hugo-s-speech-about-the-united-states-of-europe?lang=fr" TargetMode="External"/><Relationship Id="rId1" Type="http://schemas.openxmlformats.org/officeDocument/2006/relationships/slideLayout" Target="../slideLayouts/slideLayout19.xml"/><Relationship Id="rId4" Type="http://schemas.openxmlformats.org/officeDocument/2006/relationships/hyperlink" Target="https://europa.eu/european-union/about-eu/history/1970-1979_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europarlamentti.info/en/values-and-objectives/value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europarlamentti.info/en/European-union/treat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9AC45-C3AF-4CE4-B370-7E7AB097C2BD}"/>
              </a:ext>
            </a:extLst>
          </p:cNvPr>
          <p:cNvSpPr>
            <a:spLocks noGrp="1"/>
          </p:cNvSpPr>
          <p:nvPr>
            <p:ph type="ctrTitle"/>
          </p:nvPr>
        </p:nvSpPr>
        <p:spPr/>
        <p:txBody>
          <a:bodyPr/>
          <a:lstStyle/>
          <a:p>
            <a:pPr algn="ctr"/>
            <a:r>
              <a:rPr lang="fr-FR" b="1" dirty="0">
                <a:solidFill>
                  <a:srgbClr val="FFFF00"/>
                </a:solidFill>
              </a:rPr>
              <a:t>Europe</a:t>
            </a:r>
          </a:p>
        </p:txBody>
      </p:sp>
      <p:sp>
        <p:nvSpPr>
          <p:cNvPr id="3" name="Sous-titre 2">
            <a:extLst>
              <a:ext uri="{FF2B5EF4-FFF2-40B4-BE49-F238E27FC236}">
                <a16:creationId xmlns:a16="http://schemas.microsoft.com/office/drawing/2014/main" id="{F96992FF-30B1-4457-9AA7-9789D2F85503}"/>
              </a:ext>
            </a:extLst>
          </p:cNvPr>
          <p:cNvSpPr>
            <a:spLocks noGrp="1"/>
          </p:cNvSpPr>
          <p:nvPr>
            <p:ph type="subTitle" idx="1"/>
          </p:nvPr>
        </p:nvSpPr>
        <p:spPr/>
        <p:txBody>
          <a:bodyPr/>
          <a:lstStyle/>
          <a:p>
            <a:endParaRPr lang="fr-FR" dirty="0"/>
          </a:p>
        </p:txBody>
      </p:sp>
      <p:pic>
        <p:nvPicPr>
          <p:cNvPr id="6" name="Image 5">
            <a:extLst>
              <a:ext uri="{FF2B5EF4-FFF2-40B4-BE49-F238E27FC236}">
                <a16:creationId xmlns:a16="http://schemas.microsoft.com/office/drawing/2014/main" id="{B1DB7EE7-7B59-4E37-BACE-9E3C4AC9B846}"/>
              </a:ext>
            </a:extLst>
          </p:cNvPr>
          <p:cNvPicPr>
            <a:picLocks noChangeAspect="1"/>
          </p:cNvPicPr>
          <p:nvPr/>
        </p:nvPicPr>
        <p:blipFill>
          <a:blip r:embed="rId2"/>
          <a:stretch>
            <a:fillRect/>
          </a:stretch>
        </p:blipFill>
        <p:spPr>
          <a:xfrm rot="702805">
            <a:off x="9147314" y="958757"/>
            <a:ext cx="2011017" cy="2011017"/>
          </a:xfrm>
          <a:prstGeom prst="rect">
            <a:avLst/>
          </a:prstGeom>
        </p:spPr>
      </p:pic>
    </p:spTree>
    <p:extLst>
      <p:ext uri="{BB962C8B-B14F-4D97-AF65-F5344CB8AC3E}">
        <p14:creationId xmlns:p14="http://schemas.microsoft.com/office/powerpoint/2010/main" val="412860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600"/>
            <a:ext cx="10131425" cy="1990725"/>
          </a:xfrm>
        </p:spPr>
        <p:txBody>
          <a:bodyPr>
            <a:normAutofit/>
          </a:bodyPr>
          <a:lstStyle/>
          <a:p>
            <a:r>
              <a:rPr lang="en-US" sz="2000" cap="none" dirty="0">
                <a:solidFill>
                  <a:srgbClr val="FFFF00"/>
                </a:solidFill>
                <a:latin typeface="+mn-lt"/>
                <a:ea typeface="+mn-ea"/>
                <a:cs typeface="+mn-cs"/>
              </a:rPr>
              <a:t>Court of Justice of the European Union</a:t>
            </a:r>
            <a:br>
              <a:rPr lang="en-US" sz="1800" cap="none" dirty="0">
                <a:latin typeface="+mn-lt"/>
                <a:ea typeface="+mn-ea"/>
                <a:cs typeface="+mn-cs"/>
              </a:rPr>
            </a:br>
            <a:br>
              <a:rPr lang="en-US" sz="1800" cap="none" dirty="0">
                <a:latin typeface="+mn-lt"/>
                <a:ea typeface="+mn-ea"/>
                <a:cs typeface="+mn-cs"/>
              </a:rPr>
            </a:br>
            <a:r>
              <a:rPr lang="en-US" sz="1800" cap="none" dirty="0">
                <a:latin typeface="+mn-lt"/>
                <a:ea typeface="+mn-ea"/>
                <a:cs typeface="+mn-cs"/>
              </a:rPr>
              <a:t>is the judicial branch of the European Union. Seated in the </a:t>
            </a:r>
            <a:r>
              <a:rPr lang="en-US" sz="1800" cap="none" dirty="0" err="1">
                <a:latin typeface="+mn-lt"/>
                <a:ea typeface="+mn-ea"/>
                <a:cs typeface="+mn-cs"/>
              </a:rPr>
              <a:t>Kirchberg</a:t>
            </a:r>
            <a:r>
              <a:rPr lang="en-US" sz="1800" cap="none" dirty="0">
                <a:latin typeface="+mn-lt"/>
                <a:ea typeface="+mn-ea"/>
                <a:cs typeface="+mn-cs"/>
              </a:rPr>
              <a:t> quarter of Luxembourg City, Luxembourg, this EU institution consists of two separate courts: the Court of Justice and the General Court. From 2005 to 2016 it also contained the Civil Service Tribunal. It has a sui generis court system, meaning ’of its own kind’, and is a supranational institution.</a:t>
            </a:r>
            <a:endParaRPr lang="sk-SK" sz="1800" cap="none" dirty="0">
              <a:latin typeface="+mn-lt"/>
              <a:ea typeface="+mn-ea"/>
              <a:cs typeface="+mn-cs"/>
            </a:endParaRPr>
          </a:p>
        </p:txBody>
      </p:sp>
      <p:sp>
        <p:nvSpPr>
          <p:cNvPr id="3" name="Zástupný objekt pre obsah 2"/>
          <p:cNvSpPr>
            <a:spLocks noGrp="1"/>
          </p:cNvSpPr>
          <p:nvPr>
            <p:ph idx="1"/>
          </p:nvPr>
        </p:nvSpPr>
        <p:spPr>
          <a:xfrm>
            <a:off x="685801" y="2600325"/>
            <a:ext cx="10131425" cy="3190875"/>
          </a:xfrm>
        </p:spPr>
        <p:txBody>
          <a:bodyPr/>
          <a:lstStyle/>
          <a:p>
            <a:pPr marL="0" indent="0">
              <a:buNone/>
            </a:pPr>
            <a:r>
              <a:rPr lang="en-US" sz="2000" dirty="0">
                <a:solidFill>
                  <a:srgbClr val="FFFF00"/>
                </a:solidFill>
              </a:rPr>
              <a:t>European Central Bank </a:t>
            </a:r>
          </a:p>
          <a:p>
            <a:pPr marL="0" indent="0">
              <a:buNone/>
            </a:pPr>
            <a:r>
              <a:rPr lang="en-US" dirty="0"/>
              <a:t>is the central bank of the Eurozone, a monetary union of 19 EU member states which employ the euro. Established by the Treaty of Amsterdam, the ECB is one of the world's most important central banks and serves as one of seven institutions of the European Union, being enshrined in the Treaty on European Union. The bank's capital stock is owned by all 27 central banks of each EU member state. Headquartered in Frankfurt, Germany, the bank formerly occupied the </a:t>
            </a:r>
            <a:r>
              <a:rPr lang="en-US" dirty="0" err="1"/>
              <a:t>Eurotower</a:t>
            </a:r>
            <a:r>
              <a:rPr lang="en-US" dirty="0"/>
              <a:t> prior to the construction of its new seat.</a:t>
            </a:r>
          </a:p>
          <a:p>
            <a:pPr marL="0" indent="0">
              <a:buNone/>
            </a:pPr>
            <a:r>
              <a:rPr lang="en-US" dirty="0">
                <a:solidFill>
                  <a:srgbClr val="FFFF00"/>
                </a:solidFill>
              </a:rPr>
              <a:t>The </a:t>
            </a:r>
            <a:r>
              <a:rPr lang="en-US" b="1" dirty="0">
                <a:solidFill>
                  <a:srgbClr val="FFFF00"/>
                </a:solidFill>
              </a:rPr>
              <a:t>European Court of Auditors</a:t>
            </a:r>
            <a:r>
              <a:rPr lang="en-US" dirty="0">
                <a:solidFill>
                  <a:srgbClr val="FFFF00"/>
                </a:solidFill>
              </a:rPr>
              <a:t> </a:t>
            </a:r>
          </a:p>
          <a:p>
            <a:pPr marL="0" indent="0">
              <a:buNone/>
            </a:pPr>
            <a:r>
              <a:rPr lang="en-US" dirty="0"/>
              <a:t>is one of the seven institutions of the European Union. It was established in 1975 in Luxembourg in order to improve EU financial management. </a:t>
            </a:r>
          </a:p>
        </p:txBody>
      </p:sp>
    </p:spTree>
    <p:extLst>
      <p:ext uri="{BB962C8B-B14F-4D97-AF65-F5344CB8AC3E}">
        <p14:creationId xmlns:p14="http://schemas.microsoft.com/office/powerpoint/2010/main" val="351570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601"/>
            <a:ext cx="10131425" cy="1471446"/>
          </a:xfrm>
        </p:spPr>
        <p:txBody>
          <a:bodyPr>
            <a:normAutofit/>
          </a:bodyPr>
          <a:lstStyle/>
          <a:p>
            <a:r>
              <a:rPr lang="en-US" sz="2000" cap="none" dirty="0">
                <a:solidFill>
                  <a:srgbClr val="FFFF00"/>
                </a:solidFill>
                <a:latin typeface="+mn-lt"/>
                <a:ea typeface="+mn-ea"/>
                <a:cs typeface="+mn-cs"/>
              </a:rPr>
              <a:t>The advisory bodies to the European Union </a:t>
            </a:r>
            <a:br>
              <a:rPr lang="en-US" sz="1800" cap="none" dirty="0">
                <a:latin typeface="+mn-lt"/>
                <a:ea typeface="+mn-ea"/>
                <a:cs typeface="+mn-cs"/>
              </a:rPr>
            </a:br>
            <a:r>
              <a:rPr lang="en-US" sz="1800" cap="none" dirty="0">
                <a:latin typeface="+mn-lt"/>
                <a:ea typeface="+mn-ea"/>
                <a:cs typeface="+mn-cs"/>
              </a:rPr>
              <a:t>are European Committee of the Regions, European Economic and Social Committee and Political and Security Committee.</a:t>
            </a:r>
            <a:endParaRPr lang="sk-SK" sz="1800" cap="none" dirty="0">
              <a:latin typeface="+mn-lt"/>
              <a:ea typeface="+mn-ea"/>
              <a:cs typeface="+mn-cs"/>
            </a:endParaRPr>
          </a:p>
        </p:txBody>
      </p:sp>
      <p:sp>
        <p:nvSpPr>
          <p:cNvPr id="3" name="Zástupný objekt pre obsah 2"/>
          <p:cNvSpPr>
            <a:spLocks noGrp="1"/>
          </p:cNvSpPr>
          <p:nvPr>
            <p:ph idx="1"/>
          </p:nvPr>
        </p:nvSpPr>
        <p:spPr>
          <a:xfrm>
            <a:off x="685801" y="2081047"/>
            <a:ext cx="10131425" cy="3710153"/>
          </a:xfrm>
        </p:spPr>
        <p:txBody>
          <a:bodyPr/>
          <a:lstStyle/>
          <a:p>
            <a:pPr marL="0" indent="0">
              <a:buNone/>
            </a:pPr>
            <a:r>
              <a:rPr lang="en-US" sz="2000" dirty="0">
                <a:solidFill>
                  <a:srgbClr val="FFFF00"/>
                </a:solidFill>
              </a:rPr>
              <a:t>An agency of the European Union </a:t>
            </a:r>
          </a:p>
          <a:p>
            <a:pPr marL="0" indent="0">
              <a:buNone/>
            </a:pPr>
            <a:r>
              <a:rPr lang="en-US" dirty="0"/>
              <a:t>is a </a:t>
            </a:r>
            <a:r>
              <a:rPr lang="en-US" dirty="0" err="1"/>
              <a:t>decentralised</a:t>
            </a:r>
            <a:r>
              <a:rPr lang="en-US" dirty="0"/>
              <a:t> body of the European Union, which is distinct from the institutions. Agencies are established to accomplish specific tasks. Each agency has its own legal personality. Some answer the need to develop scientific or technical know-how in certain fields, others bring together different interest groups to facilitate dialogue at European and international level. There are more than forty agencies as European Environment Agency, European Institute of Innovation and Technology, European Centre for Disease Prevention and Control, Fundamental Rights Agency, European </a:t>
            </a:r>
            <a:r>
              <a:rPr lang="en-US" dirty="0" err="1"/>
              <a:t>Labour</a:t>
            </a:r>
            <a:r>
              <a:rPr lang="en-US" dirty="0"/>
              <a:t> Authority.</a:t>
            </a:r>
            <a:endParaRPr lang="sk-SK" dirty="0"/>
          </a:p>
        </p:txBody>
      </p:sp>
    </p:spTree>
    <p:extLst>
      <p:ext uri="{BB962C8B-B14F-4D97-AF65-F5344CB8AC3E}">
        <p14:creationId xmlns:p14="http://schemas.microsoft.com/office/powerpoint/2010/main" val="370301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2" y="609600"/>
            <a:ext cx="3865178" cy="1072055"/>
          </a:xfrm>
        </p:spPr>
        <p:txBody>
          <a:bodyPr/>
          <a:lstStyle/>
          <a:p>
            <a:endParaRPr lang="sk-SK" dirty="0"/>
          </a:p>
        </p:txBody>
      </p:sp>
      <p:pic>
        <p:nvPicPr>
          <p:cNvPr id="6" name="Zástupný objekt pre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473" y="263142"/>
            <a:ext cx="4171829" cy="2763837"/>
          </a:xfrm>
        </p:spPr>
      </p:pic>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90" y="3026979"/>
            <a:ext cx="4884926" cy="3258207"/>
          </a:xfrm>
          <a:prstGeom prst="rect">
            <a:avLst/>
          </a:prstGeom>
        </p:spPr>
      </p:pic>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633" y="263142"/>
            <a:ext cx="4666593" cy="6222124"/>
          </a:xfrm>
          <a:prstGeom prst="rect">
            <a:avLst/>
          </a:prstGeom>
        </p:spPr>
      </p:pic>
    </p:spTree>
    <p:extLst>
      <p:ext uri="{BB962C8B-B14F-4D97-AF65-F5344CB8AC3E}">
        <p14:creationId xmlns:p14="http://schemas.microsoft.com/office/powerpoint/2010/main" val="179463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2577125F-5662-45E9-9A4B-A7639040CB75}"/>
              </a:ext>
            </a:extLst>
          </p:cNvPr>
          <p:cNvSpPr>
            <a:spLocks noGrp="1"/>
          </p:cNvSpPr>
          <p:nvPr>
            <p:ph type="ctrTitle"/>
          </p:nvPr>
        </p:nvSpPr>
        <p:spPr>
          <a:xfrm>
            <a:off x="3045368" y="2043663"/>
            <a:ext cx="6105194" cy="2031055"/>
          </a:xfrm>
        </p:spPr>
        <p:txBody>
          <a:bodyPr>
            <a:normAutofit/>
          </a:bodyPr>
          <a:lstStyle/>
          <a:p>
            <a:r>
              <a:rPr lang="fi-FI" dirty="0">
                <a:solidFill>
                  <a:srgbClr val="FFFFFF"/>
                </a:solidFill>
              </a:rPr>
              <a:t>European </a:t>
            </a:r>
            <a:r>
              <a:rPr lang="fi-FI" dirty="0" err="1">
                <a:solidFill>
                  <a:srgbClr val="FFFFFF"/>
                </a:solidFill>
              </a:rPr>
              <a:t>history</a:t>
            </a:r>
            <a:endParaRPr lang="fi-FI" dirty="0">
              <a:solidFill>
                <a:srgbClr val="FFFFFF"/>
              </a:solidFill>
            </a:endParaRPr>
          </a:p>
        </p:txBody>
      </p:sp>
      <p:sp>
        <p:nvSpPr>
          <p:cNvPr id="3" name="Alaotsikko 2">
            <a:extLst>
              <a:ext uri="{FF2B5EF4-FFF2-40B4-BE49-F238E27FC236}">
                <a16:creationId xmlns:a16="http://schemas.microsoft.com/office/drawing/2014/main" id="{331E9DA0-994E-4431-9D28-91A954C5E34F}"/>
              </a:ext>
            </a:extLst>
          </p:cNvPr>
          <p:cNvSpPr>
            <a:spLocks noGrp="1"/>
          </p:cNvSpPr>
          <p:nvPr>
            <p:ph type="subTitle" idx="1"/>
          </p:nvPr>
        </p:nvSpPr>
        <p:spPr>
          <a:xfrm>
            <a:off x="3045368" y="4074718"/>
            <a:ext cx="6105194" cy="682079"/>
          </a:xfrm>
        </p:spPr>
        <p:txBody>
          <a:bodyPr>
            <a:normAutofit/>
          </a:bodyPr>
          <a:lstStyle/>
          <a:p>
            <a:r>
              <a:rPr lang="fi-FI">
                <a:solidFill>
                  <a:srgbClr val="FFFFFF"/>
                </a:solidFill>
              </a:rPr>
              <a:t>1945 - 1979</a:t>
            </a:r>
          </a:p>
        </p:txBody>
      </p:sp>
    </p:spTree>
    <p:extLst>
      <p:ext uri="{BB962C8B-B14F-4D97-AF65-F5344CB8AC3E}">
        <p14:creationId xmlns:p14="http://schemas.microsoft.com/office/powerpoint/2010/main" val="341639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477078" y="516836"/>
            <a:ext cx="3100136" cy="1960234"/>
          </a:xfrm>
          <a:prstGeom prst="rect">
            <a:avLst/>
          </a:prstGeom>
        </p:spPr>
        <p:txBody>
          <a:bodyPr spcFirstLastPara="1" lIns="91425" tIns="45700" rIns="91425" bIns="45700" anchorCtr="0">
            <a:normAutofit/>
          </a:bodyPr>
          <a:lstStyle/>
          <a:p>
            <a:pPr marL="0" lvl="0" indent="0" rtl="0">
              <a:spcBef>
                <a:spcPts val="0"/>
              </a:spcBef>
              <a:spcAft>
                <a:spcPts val="0"/>
              </a:spcAft>
              <a:buClr>
                <a:srgbClr val="2C2F57"/>
              </a:buClr>
              <a:buSzPts val="4400"/>
              <a:buFont typeface="Kanit"/>
              <a:buNone/>
            </a:pPr>
            <a:r>
              <a:rPr lang="fi-FI" sz="3400" b="0" i="1" cap="none">
                <a:solidFill>
                  <a:srgbClr val="953720"/>
                </a:solidFill>
                <a:latin typeface="Kanit"/>
                <a:ea typeface="Kanit"/>
                <a:cs typeface="Kanit"/>
                <a:sym typeface="Kanit"/>
              </a:rPr>
              <a:t>VICTOR HUGO’S SPEECH</a:t>
            </a:r>
            <a:br>
              <a:rPr lang="fi-FI" sz="3400" b="0" i="1" cap="none">
                <a:solidFill>
                  <a:srgbClr val="953720"/>
                </a:solidFill>
                <a:latin typeface="Kanit"/>
                <a:ea typeface="Kanit"/>
                <a:cs typeface="Kanit"/>
                <a:sym typeface="Kanit"/>
              </a:rPr>
            </a:br>
            <a:endParaRPr lang="fi-FI" sz="3400">
              <a:solidFill>
                <a:srgbClr val="953720"/>
              </a:solidFill>
            </a:endParaRPr>
          </a:p>
        </p:txBody>
      </p:sp>
      <p:sp>
        <p:nvSpPr>
          <p:cNvPr id="94" name="Google Shape;94;p2"/>
          <p:cNvSpPr txBox="1">
            <a:spLocks noGrp="1"/>
          </p:cNvSpPr>
          <p:nvPr>
            <p:ph idx="1"/>
          </p:nvPr>
        </p:nvSpPr>
        <p:spPr>
          <a:xfrm>
            <a:off x="492371" y="2790855"/>
            <a:ext cx="3084844" cy="3311766"/>
          </a:xfrm>
          <a:prstGeom prst="rect">
            <a:avLst/>
          </a:prstGeom>
        </p:spPr>
        <p:txBody>
          <a:bodyPr spcFirstLastPara="1" lIns="91425" tIns="45700" rIns="91425" bIns="45700" anchorCtr="0">
            <a:normAutofit/>
          </a:bodyPr>
          <a:lstStyle/>
          <a:p>
            <a:pPr marL="228600" lvl="0" indent="-228600" rtl="0">
              <a:spcBef>
                <a:spcPts val="0"/>
              </a:spcBef>
              <a:spcAft>
                <a:spcPts val="600"/>
              </a:spcAft>
              <a:buClr>
                <a:schemeClr val="dk1"/>
              </a:buClr>
              <a:buSzPts val="2800"/>
              <a:buChar char="•"/>
            </a:pPr>
            <a:r>
              <a:rPr lang="en-US" sz="1600" b="0" i="1" dirty="0">
                <a:effectLst/>
                <a:latin typeface="Open Sans"/>
              </a:rPr>
              <a:t>“A day will come when we shall see those two immense groups, the United States of America and the United States of Europe, stretching out their hands across the sea, exchanging their products, their arts, their works of genius […] And to bring about that day will not take another 400 years, for we are living in a fast-moving age.”</a:t>
            </a:r>
            <a:endParaRPr lang="en-US" sz="1600" dirty="0"/>
          </a:p>
        </p:txBody>
      </p:sp>
      <p:pic>
        <p:nvPicPr>
          <p:cNvPr id="3" name="Kuva 2" descr="Kuva, joka sisältää kohteen sisä, henkilö, mies, rakennus&#10;&#10;Kuvaus luotu automaattisesti">
            <a:extLst>
              <a:ext uri="{FF2B5EF4-FFF2-40B4-BE49-F238E27FC236}">
                <a16:creationId xmlns:a16="http://schemas.microsoft.com/office/drawing/2014/main" id="{89F3106C-61B3-4AE9-BDFC-4356055B768C}"/>
              </a:ext>
            </a:extLst>
          </p:cNvPr>
          <p:cNvPicPr>
            <a:picLocks noChangeAspect="1"/>
          </p:cNvPicPr>
          <p:nvPr/>
        </p:nvPicPr>
        <p:blipFill rotWithShape="1">
          <a:blip r:embed="rId3"/>
          <a:srcRect l="14299" r="7049"/>
          <a:stretch/>
        </p:blipFill>
        <p:spPr>
          <a:xfrm>
            <a:off x="4075043" y="10"/>
            <a:ext cx="8111272" cy="68579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a:extLst>
              <a:ext uri="{FF2B5EF4-FFF2-40B4-BE49-F238E27FC236}">
                <a16:creationId xmlns:a16="http://schemas.microsoft.com/office/drawing/2014/main" id="{0D9A59DB-A71C-4889-B7C9-51C3FE216F0C}"/>
              </a:ext>
            </a:extLst>
          </p:cNvPr>
          <p:cNvSpPr>
            <a:spLocks noGrp="1"/>
          </p:cNvSpPr>
          <p:nvPr>
            <p:ph type="title"/>
          </p:nvPr>
        </p:nvSpPr>
        <p:spPr>
          <a:xfrm>
            <a:off x="640080" y="1243013"/>
            <a:ext cx="3855720" cy="4371974"/>
          </a:xfrm>
        </p:spPr>
        <p:txBody>
          <a:bodyPr>
            <a:normAutofit/>
          </a:bodyPr>
          <a:lstStyle/>
          <a:p>
            <a:r>
              <a:rPr lang="fi-FI" dirty="0">
                <a:solidFill>
                  <a:srgbClr val="FFFFFF"/>
                </a:solidFill>
              </a:rPr>
              <a:t>1945-1959(1/2)</a:t>
            </a:r>
          </a:p>
        </p:txBody>
      </p:sp>
      <p:sp>
        <p:nvSpPr>
          <p:cNvPr id="21" name="Rectangle 2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BA12EDBD-0680-44F1-BAD3-92B9A9CAA21B}"/>
              </a:ext>
            </a:extLst>
          </p:cNvPr>
          <p:cNvSpPr>
            <a:spLocks noGrp="1"/>
          </p:cNvSpPr>
          <p:nvPr>
            <p:ph idx="1"/>
          </p:nvPr>
        </p:nvSpPr>
        <p:spPr>
          <a:xfrm>
            <a:off x="6172200" y="804672"/>
            <a:ext cx="5221224" cy="5230368"/>
          </a:xfrm>
        </p:spPr>
        <p:txBody>
          <a:bodyPr anchor="ctr">
            <a:normAutofit/>
          </a:bodyPr>
          <a:lstStyle/>
          <a:p>
            <a:pPr marL="0" indent="0">
              <a:buNone/>
            </a:pPr>
            <a:endParaRPr lang="fi-FI" sz="2400" dirty="0">
              <a:solidFill>
                <a:srgbClr val="000000"/>
              </a:solidFill>
            </a:endParaRPr>
          </a:p>
          <a:p>
            <a:r>
              <a:rPr lang="fi-FI" sz="2400" dirty="0" err="1">
                <a:solidFill>
                  <a:srgbClr val="000000"/>
                </a:solidFill>
              </a:rPr>
              <a:t>The</a:t>
            </a:r>
            <a:r>
              <a:rPr lang="fi-FI" sz="2400" dirty="0">
                <a:solidFill>
                  <a:srgbClr val="000000"/>
                </a:solidFill>
              </a:rPr>
              <a:t> </a:t>
            </a:r>
            <a:r>
              <a:rPr lang="fi-FI" sz="2400" dirty="0" err="1">
                <a:solidFill>
                  <a:srgbClr val="000000"/>
                </a:solidFill>
              </a:rPr>
              <a:t>historical</a:t>
            </a:r>
            <a:r>
              <a:rPr lang="fi-FI" sz="2400" dirty="0">
                <a:solidFill>
                  <a:srgbClr val="000000"/>
                </a:solidFill>
              </a:rPr>
              <a:t> </a:t>
            </a:r>
            <a:r>
              <a:rPr lang="fi-FI" sz="2400" dirty="0" err="1">
                <a:solidFill>
                  <a:srgbClr val="000000"/>
                </a:solidFill>
              </a:rPr>
              <a:t>roots</a:t>
            </a:r>
            <a:r>
              <a:rPr lang="fi-FI" sz="2400" dirty="0">
                <a:solidFill>
                  <a:srgbClr val="000000"/>
                </a:solidFill>
              </a:rPr>
              <a:t> of </a:t>
            </a:r>
            <a:r>
              <a:rPr lang="fi-FI" sz="2400" dirty="0" err="1">
                <a:solidFill>
                  <a:srgbClr val="000000"/>
                </a:solidFill>
              </a:rPr>
              <a:t>the</a:t>
            </a:r>
            <a:r>
              <a:rPr lang="fi-FI" sz="2400" dirty="0">
                <a:solidFill>
                  <a:srgbClr val="000000"/>
                </a:solidFill>
              </a:rPr>
              <a:t> European Union </a:t>
            </a:r>
            <a:r>
              <a:rPr lang="fi-FI" sz="2400" dirty="0" err="1">
                <a:solidFill>
                  <a:srgbClr val="000000"/>
                </a:solidFill>
              </a:rPr>
              <a:t>lie</a:t>
            </a:r>
            <a:r>
              <a:rPr lang="fi-FI" sz="2400" dirty="0">
                <a:solidFill>
                  <a:srgbClr val="000000"/>
                </a:solidFill>
              </a:rPr>
              <a:t> in </a:t>
            </a:r>
            <a:r>
              <a:rPr lang="fi-FI" sz="2400" dirty="0" err="1">
                <a:solidFill>
                  <a:srgbClr val="000000"/>
                </a:solidFill>
              </a:rPr>
              <a:t>the</a:t>
            </a:r>
            <a:r>
              <a:rPr lang="fi-FI" sz="2400" dirty="0">
                <a:solidFill>
                  <a:srgbClr val="000000"/>
                </a:solidFill>
              </a:rPr>
              <a:t> Second World </a:t>
            </a:r>
            <a:r>
              <a:rPr lang="fi-FI" sz="2400" dirty="0" err="1">
                <a:solidFill>
                  <a:srgbClr val="000000"/>
                </a:solidFill>
              </a:rPr>
              <a:t>War</a:t>
            </a:r>
            <a:r>
              <a:rPr lang="fi-FI" sz="2400" dirty="0">
                <a:solidFill>
                  <a:srgbClr val="000000"/>
                </a:solidFill>
              </a:rPr>
              <a:t> </a:t>
            </a:r>
            <a:r>
              <a:rPr lang="fi-FI" sz="2400" dirty="0" err="1">
                <a:solidFill>
                  <a:srgbClr val="000000"/>
                </a:solidFill>
              </a:rPr>
              <a:t>that</a:t>
            </a:r>
            <a:r>
              <a:rPr lang="fi-FI" sz="2400" dirty="0">
                <a:solidFill>
                  <a:srgbClr val="000000"/>
                </a:solidFill>
              </a:rPr>
              <a:t> </a:t>
            </a:r>
            <a:r>
              <a:rPr lang="fi-FI" sz="2400" dirty="0" err="1">
                <a:solidFill>
                  <a:srgbClr val="000000"/>
                </a:solidFill>
              </a:rPr>
              <a:t>ended</a:t>
            </a:r>
            <a:r>
              <a:rPr lang="fi-FI" sz="2400" dirty="0">
                <a:solidFill>
                  <a:srgbClr val="000000"/>
                </a:solidFill>
              </a:rPr>
              <a:t> 2.9.1945</a:t>
            </a:r>
          </a:p>
          <a:p>
            <a:r>
              <a:rPr lang="fi-FI" sz="2400" dirty="0" err="1">
                <a:solidFill>
                  <a:srgbClr val="000000"/>
                </a:solidFill>
              </a:rPr>
              <a:t>Europeans</a:t>
            </a:r>
            <a:r>
              <a:rPr lang="fi-FI" sz="2400" dirty="0">
                <a:solidFill>
                  <a:srgbClr val="000000"/>
                </a:solidFill>
              </a:rPr>
              <a:t> </a:t>
            </a:r>
            <a:r>
              <a:rPr lang="fi-FI" sz="2400" dirty="0" err="1">
                <a:solidFill>
                  <a:srgbClr val="000000"/>
                </a:solidFill>
              </a:rPr>
              <a:t>were</a:t>
            </a:r>
            <a:r>
              <a:rPr lang="fi-FI" sz="2400" dirty="0">
                <a:solidFill>
                  <a:srgbClr val="000000"/>
                </a:solidFill>
              </a:rPr>
              <a:t> </a:t>
            </a:r>
            <a:r>
              <a:rPr lang="fi-FI" sz="2400" dirty="0" err="1">
                <a:solidFill>
                  <a:srgbClr val="000000"/>
                </a:solidFill>
              </a:rPr>
              <a:t>determined</a:t>
            </a:r>
            <a:r>
              <a:rPr lang="fi-FI" sz="2400" dirty="0">
                <a:solidFill>
                  <a:srgbClr val="000000"/>
                </a:solidFill>
              </a:rPr>
              <a:t> to </a:t>
            </a:r>
            <a:r>
              <a:rPr lang="fi-FI" sz="2400" dirty="0" err="1">
                <a:solidFill>
                  <a:srgbClr val="000000"/>
                </a:solidFill>
              </a:rPr>
              <a:t>end</a:t>
            </a:r>
            <a:r>
              <a:rPr lang="fi-FI" sz="2400" dirty="0">
                <a:solidFill>
                  <a:srgbClr val="000000"/>
                </a:solidFill>
              </a:rPr>
              <a:t> </a:t>
            </a:r>
            <a:r>
              <a:rPr lang="fi-FI" sz="2400" dirty="0" err="1">
                <a:solidFill>
                  <a:srgbClr val="000000"/>
                </a:solidFill>
              </a:rPr>
              <a:t>the</a:t>
            </a:r>
            <a:r>
              <a:rPr lang="fi-FI" sz="2400" dirty="0">
                <a:solidFill>
                  <a:srgbClr val="000000"/>
                </a:solidFill>
              </a:rPr>
              <a:t> </a:t>
            </a:r>
            <a:r>
              <a:rPr lang="fi-FI" sz="2400" dirty="0" err="1">
                <a:solidFill>
                  <a:srgbClr val="000000"/>
                </a:solidFill>
              </a:rPr>
              <a:t>frequent</a:t>
            </a:r>
            <a:r>
              <a:rPr lang="fi-FI" sz="2400" dirty="0">
                <a:solidFill>
                  <a:srgbClr val="000000"/>
                </a:solidFill>
              </a:rPr>
              <a:t> and </a:t>
            </a:r>
            <a:r>
              <a:rPr lang="fi-FI" sz="2400" dirty="0" err="1">
                <a:solidFill>
                  <a:srgbClr val="000000"/>
                </a:solidFill>
              </a:rPr>
              <a:t>bloody</a:t>
            </a:r>
            <a:r>
              <a:rPr lang="fi-FI" sz="2400" dirty="0">
                <a:solidFill>
                  <a:srgbClr val="000000"/>
                </a:solidFill>
              </a:rPr>
              <a:t> </a:t>
            </a:r>
            <a:r>
              <a:rPr lang="fi-FI" sz="2400" dirty="0" err="1">
                <a:solidFill>
                  <a:srgbClr val="000000"/>
                </a:solidFill>
              </a:rPr>
              <a:t>wars</a:t>
            </a:r>
            <a:endParaRPr lang="fi-FI" sz="2400" dirty="0">
              <a:solidFill>
                <a:srgbClr val="000000"/>
              </a:solidFill>
            </a:endParaRPr>
          </a:p>
          <a:p>
            <a:r>
              <a:rPr lang="fi-FI" sz="2400" dirty="0" err="1">
                <a:solidFill>
                  <a:srgbClr val="000000"/>
                </a:solidFill>
              </a:rPr>
              <a:t>Soon</a:t>
            </a:r>
            <a:r>
              <a:rPr lang="fi-FI" sz="2400" dirty="0">
                <a:solidFill>
                  <a:srgbClr val="000000"/>
                </a:solidFill>
              </a:rPr>
              <a:t> </a:t>
            </a:r>
            <a:r>
              <a:rPr lang="fi-FI" sz="2400" dirty="0" err="1">
                <a:solidFill>
                  <a:srgbClr val="000000"/>
                </a:solidFill>
              </a:rPr>
              <a:t>after</a:t>
            </a:r>
            <a:r>
              <a:rPr lang="fi-FI" sz="2400" dirty="0">
                <a:solidFill>
                  <a:srgbClr val="000000"/>
                </a:solidFill>
              </a:rPr>
              <a:t> </a:t>
            </a:r>
            <a:r>
              <a:rPr lang="fi-FI" sz="2400" dirty="0" err="1">
                <a:solidFill>
                  <a:srgbClr val="000000"/>
                </a:solidFill>
              </a:rPr>
              <a:t>the</a:t>
            </a:r>
            <a:r>
              <a:rPr lang="fi-FI" sz="2400" dirty="0">
                <a:solidFill>
                  <a:srgbClr val="000000"/>
                </a:solidFill>
              </a:rPr>
              <a:t> </a:t>
            </a:r>
            <a:r>
              <a:rPr lang="fi-FI" sz="2400" dirty="0" err="1">
                <a:solidFill>
                  <a:srgbClr val="000000"/>
                </a:solidFill>
              </a:rPr>
              <a:t>the</a:t>
            </a:r>
            <a:r>
              <a:rPr lang="fi-FI" sz="2400" dirty="0">
                <a:solidFill>
                  <a:srgbClr val="000000"/>
                </a:solidFill>
              </a:rPr>
              <a:t> Second World </a:t>
            </a:r>
            <a:r>
              <a:rPr lang="fi-FI" sz="2400" dirty="0" err="1">
                <a:solidFill>
                  <a:srgbClr val="000000"/>
                </a:solidFill>
              </a:rPr>
              <a:t>War</a:t>
            </a:r>
            <a:r>
              <a:rPr lang="fi-FI" sz="2400" dirty="0">
                <a:solidFill>
                  <a:srgbClr val="000000"/>
                </a:solidFill>
              </a:rPr>
              <a:t>, Europe </a:t>
            </a:r>
            <a:r>
              <a:rPr lang="fi-FI" sz="2400" dirty="0" err="1">
                <a:solidFill>
                  <a:srgbClr val="000000"/>
                </a:solidFill>
              </a:rPr>
              <a:t>was</a:t>
            </a:r>
            <a:r>
              <a:rPr lang="fi-FI" sz="2400" dirty="0">
                <a:solidFill>
                  <a:srgbClr val="000000"/>
                </a:solidFill>
              </a:rPr>
              <a:t> </a:t>
            </a:r>
            <a:r>
              <a:rPr lang="fi-FI" sz="2400" dirty="0" err="1">
                <a:solidFill>
                  <a:srgbClr val="000000"/>
                </a:solidFill>
              </a:rPr>
              <a:t>split</a:t>
            </a:r>
            <a:r>
              <a:rPr lang="fi-FI" sz="2400" dirty="0">
                <a:solidFill>
                  <a:srgbClr val="000000"/>
                </a:solidFill>
              </a:rPr>
              <a:t> into </a:t>
            </a:r>
            <a:r>
              <a:rPr lang="fi-FI" sz="2400" dirty="0" err="1">
                <a:solidFill>
                  <a:srgbClr val="000000"/>
                </a:solidFill>
              </a:rPr>
              <a:t>the</a:t>
            </a:r>
            <a:r>
              <a:rPr lang="fi-FI" sz="2400" dirty="0">
                <a:solidFill>
                  <a:srgbClr val="000000"/>
                </a:solidFill>
              </a:rPr>
              <a:t> East and West as </a:t>
            </a:r>
            <a:r>
              <a:rPr lang="fi-FI" sz="2400" dirty="0" err="1">
                <a:solidFill>
                  <a:srgbClr val="000000"/>
                </a:solidFill>
              </a:rPr>
              <a:t>the</a:t>
            </a:r>
            <a:r>
              <a:rPr lang="fi-FI" sz="2400" dirty="0">
                <a:solidFill>
                  <a:srgbClr val="000000"/>
                </a:solidFill>
              </a:rPr>
              <a:t> 40-year-long </a:t>
            </a:r>
            <a:r>
              <a:rPr lang="fi-FI" sz="2400" dirty="0" err="1">
                <a:solidFill>
                  <a:srgbClr val="000000"/>
                </a:solidFill>
              </a:rPr>
              <a:t>Cold</a:t>
            </a:r>
            <a:r>
              <a:rPr lang="fi-FI" sz="2400" dirty="0">
                <a:solidFill>
                  <a:srgbClr val="000000"/>
                </a:solidFill>
              </a:rPr>
              <a:t> </a:t>
            </a:r>
            <a:r>
              <a:rPr lang="fi-FI" sz="2400" dirty="0" err="1">
                <a:solidFill>
                  <a:srgbClr val="000000"/>
                </a:solidFill>
              </a:rPr>
              <a:t>War</a:t>
            </a:r>
            <a:r>
              <a:rPr lang="fi-FI" sz="2400" dirty="0">
                <a:solidFill>
                  <a:srgbClr val="000000"/>
                </a:solidFill>
              </a:rPr>
              <a:t> </a:t>
            </a:r>
            <a:r>
              <a:rPr lang="fi-FI" sz="2400" dirty="0" err="1">
                <a:solidFill>
                  <a:srgbClr val="000000"/>
                </a:solidFill>
              </a:rPr>
              <a:t>began</a:t>
            </a:r>
            <a:r>
              <a:rPr lang="fi-FI" sz="2400" dirty="0">
                <a:solidFill>
                  <a:srgbClr val="000000"/>
                </a:solidFill>
              </a:rPr>
              <a:t>.</a:t>
            </a:r>
          </a:p>
          <a:p>
            <a:endParaRPr lang="fi-FI" sz="2400" dirty="0">
              <a:solidFill>
                <a:srgbClr val="000000"/>
              </a:solidFill>
            </a:endParaRPr>
          </a:p>
          <a:p>
            <a:endParaRPr lang="fi-FI" sz="2400" dirty="0">
              <a:solidFill>
                <a:srgbClr val="000000"/>
              </a:solidFill>
            </a:endParaRPr>
          </a:p>
        </p:txBody>
      </p:sp>
    </p:spTree>
    <p:extLst>
      <p:ext uri="{BB962C8B-B14F-4D97-AF65-F5344CB8AC3E}">
        <p14:creationId xmlns:p14="http://schemas.microsoft.com/office/powerpoint/2010/main" val="185696219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F680B63E-B702-4F21-A108-8A43B1DD912C}"/>
              </a:ext>
            </a:extLst>
          </p:cNvPr>
          <p:cNvSpPr>
            <a:spLocks noGrp="1"/>
          </p:cNvSpPr>
          <p:nvPr>
            <p:ph type="title"/>
          </p:nvPr>
        </p:nvSpPr>
        <p:spPr>
          <a:xfrm>
            <a:off x="640079" y="2053641"/>
            <a:ext cx="3669161" cy="2760098"/>
          </a:xfrm>
        </p:spPr>
        <p:txBody>
          <a:bodyPr>
            <a:normAutofit/>
          </a:bodyPr>
          <a:lstStyle/>
          <a:p>
            <a:r>
              <a:rPr lang="fi-FI" dirty="0">
                <a:solidFill>
                  <a:srgbClr val="FFFFFF"/>
                </a:solidFill>
              </a:rPr>
              <a:t>1945-1959 (2/2)</a:t>
            </a:r>
          </a:p>
        </p:txBody>
      </p:sp>
      <p:sp>
        <p:nvSpPr>
          <p:cNvPr id="3" name="Sisällön paikkamerkki 2">
            <a:extLst>
              <a:ext uri="{FF2B5EF4-FFF2-40B4-BE49-F238E27FC236}">
                <a16:creationId xmlns:a16="http://schemas.microsoft.com/office/drawing/2014/main" id="{7A250905-14E5-4A3B-84A4-961E5742AB5D}"/>
              </a:ext>
            </a:extLst>
          </p:cNvPr>
          <p:cNvSpPr>
            <a:spLocks noGrp="1"/>
          </p:cNvSpPr>
          <p:nvPr>
            <p:ph idx="1"/>
          </p:nvPr>
        </p:nvSpPr>
        <p:spPr>
          <a:xfrm>
            <a:off x="6090574" y="801866"/>
            <a:ext cx="5306084" cy="5230634"/>
          </a:xfrm>
        </p:spPr>
        <p:txBody>
          <a:bodyPr anchor="ctr">
            <a:normAutofit/>
          </a:bodyPr>
          <a:lstStyle/>
          <a:p>
            <a:r>
              <a:rPr lang="fi-FI" sz="1700" dirty="0">
                <a:solidFill>
                  <a:srgbClr val="000000"/>
                </a:solidFill>
              </a:rPr>
              <a:t>West European </a:t>
            </a:r>
            <a:r>
              <a:rPr lang="fi-FI" sz="1700" dirty="0" err="1">
                <a:solidFill>
                  <a:srgbClr val="000000"/>
                </a:solidFill>
              </a:rPr>
              <a:t>nations</a:t>
            </a:r>
            <a:r>
              <a:rPr lang="fi-FI" sz="1700" dirty="0">
                <a:solidFill>
                  <a:srgbClr val="000000"/>
                </a:solidFill>
              </a:rPr>
              <a:t> </a:t>
            </a:r>
            <a:r>
              <a:rPr lang="fi-FI" sz="1700" dirty="0" err="1">
                <a:solidFill>
                  <a:srgbClr val="000000"/>
                </a:solidFill>
              </a:rPr>
              <a:t>created</a:t>
            </a:r>
            <a:r>
              <a:rPr lang="fi-FI" sz="1700" dirty="0">
                <a:solidFill>
                  <a:srgbClr val="000000"/>
                </a:solidFill>
              </a:rPr>
              <a:t> </a:t>
            </a:r>
            <a:r>
              <a:rPr lang="fi-FI" sz="1700" dirty="0" err="1">
                <a:solidFill>
                  <a:srgbClr val="000000"/>
                </a:solidFill>
              </a:rPr>
              <a:t>the</a:t>
            </a:r>
            <a:r>
              <a:rPr lang="fi-FI" sz="1700" dirty="0">
                <a:solidFill>
                  <a:srgbClr val="000000"/>
                </a:solidFill>
              </a:rPr>
              <a:t> </a:t>
            </a:r>
            <a:r>
              <a:rPr lang="fi-FI" sz="1700" dirty="0" err="1">
                <a:solidFill>
                  <a:srgbClr val="000000"/>
                </a:solidFill>
              </a:rPr>
              <a:t>Council</a:t>
            </a:r>
            <a:r>
              <a:rPr lang="fi-FI" sz="1700" dirty="0">
                <a:solidFill>
                  <a:srgbClr val="000000"/>
                </a:solidFill>
              </a:rPr>
              <a:t> of Europe in 1949</a:t>
            </a:r>
          </a:p>
          <a:p>
            <a:pPr lvl="1"/>
            <a:r>
              <a:rPr lang="fi-FI" sz="1700" dirty="0" err="1">
                <a:solidFill>
                  <a:srgbClr val="000000"/>
                </a:solidFill>
              </a:rPr>
              <a:t>That</a:t>
            </a:r>
            <a:r>
              <a:rPr lang="fi-FI" sz="1700" dirty="0">
                <a:solidFill>
                  <a:srgbClr val="000000"/>
                </a:solidFill>
              </a:rPr>
              <a:t> </a:t>
            </a:r>
            <a:r>
              <a:rPr lang="fi-FI" sz="1700" dirty="0" err="1">
                <a:solidFill>
                  <a:srgbClr val="000000"/>
                </a:solidFill>
              </a:rPr>
              <a:t>was</a:t>
            </a:r>
            <a:r>
              <a:rPr lang="fi-FI" sz="1700" dirty="0">
                <a:solidFill>
                  <a:srgbClr val="000000"/>
                </a:solidFill>
              </a:rPr>
              <a:t> </a:t>
            </a:r>
            <a:r>
              <a:rPr lang="fi-FI" sz="1700" dirty="0" err="1">
                <a:solidFill>
                  <a:srgbClr val="000000"/>
                </a:solidFill>
              </a:rPr>
              <a:t>considered</a:t>
            </a:r>
            <a:r>
              <a:rPr lang="fi-FI" sz="1700" dirty="0">
                <a:solidFill>
                  <a:srgbClr val="000000"/>
                </a:solidFill>
              </a:rPr>
              <a:t> to </a:t>
            </a:r>
            <a:r>
              <a:rPr lang="fi-FI" sz="1700" dirty="0" err="1">
                <a:solidFill>
                  <a:srgbClr val="000000"/>
                </a:solidFill>
              </a:rPr>
              <a:t>be</a:t>
            </a:r>
            <a:r>
              <a:rPr lang="fi-FI" sz="1700" dirty="0">
                <a:solidFill>
                  <a:srgbClr val="000000"/>
                </a:solidFill>
              </a:rPr>
              <a:t> </a:t>
            </a:r>
            <a:r>
              <a:rPr lang="fi-FI" sz="1700" dirty="0" err="1">
                <a:solidFill>
                  <a:srgbClr val="000000"/>
                </a:solidFill>
              </a:rPr>
              <a:t>the</a:t>
            </a:r>
            <a:r>
              <a:rPr lang="fi-FI" sz="1700" dirty="0">
                <a:solidFill>
                  <a:srgbClr val="000000"/>
                </a:solidFill>
              </a:rPr>
              <a:t> </a:t>
            </a:r>
            <a:r>
              <a:rPr lang="fi-FI" sz="1700" dirty="0" err="1">
                <a:solidFill>
                  <a:srgbClr val="000000"/>
                </a:solidFill>
              </a:rPr>
              <a:t>first</a:t>
            </a:r>
            <a:r>
              <a:rPr lang="fi-FI" sz="1700" dirty="0">
                <a:solidFill>
                  <a:srgbClr val="000000"/>
                </a:solidFill>
              </a:rPr>
              <a:t> </a:t>
            </a:r>
            <a:r>
              <a:rPr lang="fi-FI" sz="1700" dirty="0" err="1">
                <a:solidFill>
                  <a:srgbClr val="000000"/>
                </a:solidFill>
              </a:rPr>
              <a:t>step</a:t>
            </a:r>
            <a:r>
              <a:rPr lang="fi-FI" sz="1700" dirty="0">
                <a:solidFill>
                  <a:srgbClr val="000000"/>
                </a:solidFill>
              </a:rPr>
              <a:t> </a:t>
            </a:r>
            <a:r>
              <a:rPr lang="fi-FI" sz="1700" dirty="0" err="1">
                <a:solidFill>
                  <a:srgbClr val="000000"/>
                </a:solidFill>
              </a:rPr>
              <a:t>towards</a:t>
            </a:r>
            <a:r>
              <a:rPr lang="fi-FI" sz="1700" dirty="0">
                <a:solidFill>
                  <a:srgbClr val="000000"/>
                </a:solidFill>
              </a:rPr>
              <a:t> </a:t>
            </a:r>
            <a:r>
              <a:rPr lang="fi-FI" sz="1700" dirty="0" err="1">
                <a:solidFill>
                  <a:srgbClr val="000000"/>
                </a:solidFill>
              </a:rPr>
              <a:t>cooperation</a:t>
            </a:r>
            <a:r>
              <a:rPr lang="fi-FI" sz="1700" dirty="0">
                <a:solidFill>
                  <a:srgbClr val="000000"/>
                </a:solidFill>
              </a:rPr>
              <a:t> </a:t>
            </a:r>
            <a:r>
              <a:rPr lang="fi-FI" sz="1700" dirty="0" err="1">
                <a:solidFill>
                  <a:srgbClr val="000000"/>
                </a:solidFill>
              </a:rPr>
              <a:t>between</a:t>
            </a:r>
            <a:r>
              <a:rPr lang="fi-FI" sz="1700" dirty="0">
                <a:solidFill>
                  <a:srgbClr val="000000"/>
                </a:solidFill>
              </a:rPr>
              <a:t> western </a:t>
            </a:r>
            <a:r>
              <a:rPr lang="fi-FI" sz="1700" dirty="0" err="1">
                <a:solidFill>
                  <a:srgbClr val="000000"/>
                </a:solidFill>
              </a:rPr>
              <a:t>countries</a:t>
            </a:r>
            <a:endParaRPr lang="fi-FI" sz="1700" dirty="0">
              <a:solidFill>
                <a:srgbClr val="000000"/>
              </a:solidFill>
            </a:endParaRPr>
          </a:p>
          <a:p>
            <a:r>
              <a:rPr lang="fi-FI" sz="1700" dirty="0" err="1">
                <a:solidFill>
                  <a:srgbClr val="000000"/>
                </a:solidFill>
              </a:rPr>
              <a:t>Belgium</a:t>
            </a:r>
            <a:r>
              <a:rPr lang="fi-FI" sz="1700" dirty="0">
                <a:solidFill>
                  <a:srgbClr val="000000"/>
                </a:solidFill>
              </a:rPr>
              <a:t>, France, Germany, </a:t>
            </a:r>
            <a:r>
              <a:rPr lang="fi-FI" sz="1700" dirty="0" err="1">
                <a:solidFill>
                  <a:srgbClr val="000000"/>
                </a:solidFill>
              </a:rPr>
              <a:t>Italy</a:t>
            </a:r>
            <a:r>
              <a:rPr lang="fi-FI" sz="1700" dirty="0">
                <a:solidFill>
                  <a:srgbClr val="000000"/>
                </a:solidFill>
              </a:rPr>
              <a:t>, Luxembourg and </a:t>
            </a:r>
            <a:r>
              <a:rPr lang="fi-FI" sz="1700" dirty="0" err="1">
                <a:solidFill>
                  <a:srgbClr val="000000"/>
                </a:solidFill>
              </a:rPr>
              <a:t>the</a:t>
            </a:r>
            <a:r>
              <a:rPr lang="fi-FI" sz="1700" dirty="0">
                <a:solidFill>
                  <a:srgbClr val="000000"/>
                </a:solidFill>
              </a:rPr>
              <a:t> </a:t>
            </a:r>
            <a:r>
              <a:rPr lang="fi-FI" sz="1700" dirty="0" err="1">
                <a:solidFill>
                  <a:srgbClr val="000000"/>
                </a:solidFill>
              </a:rPr>
              <a:t>Netherlands</a:t>
            </a:r>
            <a:r>
              <a:rPr lang="fi-FI" sz="1700" dirty="0">
                <a:solidFill>
                  <a:srgbClr val="000000"/>
                </a:solidFill>
              </a:rPr>
              <a:t> </a:t>
            </a:r>
            <a:r>
              <a:rPr lang="fi-FI" sz="1700" dirty="0" err="1">
                <a:solidFill>
                  <a:srgbClr val="000000"/>
                </a:solidFill>
              </a:rPr>
              <a:t>wanted</a:t>
            </a:r>
            <a:r>
              <a:rPr lang="fi-FI" sz="1700" dirty="0">
                <a:solidFill>
                  <a:srgbClr val="000000"/>
                </a:solidFill>
              </a:rPr>
              <a:t> to go </a:t>
            </a:r>
            <a:r>
              <a:rPr lang="fi-FI" sz="1700" dirty="0" err="1">
                <a:solidFill>
                  <a:srgbClr val="000000"/>
                </a:solidFill>
              </a:rPr>
              <a:t>further</a:t>
            </a:r>
            <a:r>
              <a:rPr lang="fi-FI" sz="1700" dirty="0">
                <a:solidFill>
                  <a:srgbClr val="000000"/>
                </a:solidFill>
              </a:rPr>
              <a:t> </a:t>
            </a:r>
            <a:r>
              <a:rPr lang="fi-FI" sz="1700" dirty="0" err="1">
                <a:solidFill>
                  <a:srgbClr val="000000"/>
                </a:solidFill>
              </a:rPr>
              <a:t>with</a:t>
            </a:r>
            <a:r>
              <a:rPr lang="fi-FI" sz="1700" dirty="0">
                <a:solidFill>
                  <a:srgbClr val="000000"/>
                </a:solidFill>
              </a:rPr>
              <a:t> </a:t>
            </a:r>
            <a:r>
              <a:rPr lang="fi-FI" sz="1700" dirty="0" err="1">
                <a:solidFill>
                  <a:srgbClr val="000000"/>
                </a:solidFill>
              </a:rPr>
              <a:t>cooperation</a:t>
            </a:r>
            <a:endParaRPr lang="fi-FI" sz="1700" dirty="0">
              <a:solidFill>
                <a:srgbClr val="000000"/>
              </a:solidFill>
            </a:endParaRPr>
          </a:p>
          <a:p>
            <a:r>
              <a:rPr lang="fi-FI" sz="1700" dirty="0" err="1">
                <a:solidFill>
                  <a:srgbClr val="000000"/>
                </a:solidFill>
              </a:rPr>
              <a:t>French</a:t>
            </a:r>
            <a:r>
              <a:rPr lang="fi-FI" sz="1700" dirty="0">
                <a:solidFill>
                  <a:srgbClr val="000000"/>
                </a:solidFill>
              </a:rPr>
              <a:t> </a:t>
            </a:r>
            <a:r>
              <a:rPr lang="fi-FI" sz="1700" dirty="0" err="1">
                <a:solidFill>
                  <a:srgbClr val="000000"/>
                </a:solidFill>
              </a:rPr>
              <a:t>foreign</a:t>
            </a:r>
            <a:r>
              <a:rPr lang="fi-FI" sz="1700" dirty="0">
                <a:solidFill>
                  <a:srgbClr val="000000"/>
                </a:solidFill>
              </a:rPr>
              <a:t> </a:t>
            </a:r>
            <a:r>
              <a:rPr lang="fi-FI" sz="1700" dirty="0" err="1">
                <a:solidFill>
                  <a:srgbClr val="000000"/>
                </a:solidFill>
              </a:rPr>
              <a:t>minister</a:t>
            </a:r>
            <a:r>
              <a:rPr lang="fi-FI" sz="1700" dirty="0">
                <a:solidFill>
                  <a:srgbClr val="000000"/>
                </a:solidFill>
              </a:rPr>
              <a:t> </a:t>
            </a:r>
            <a:r>
              <a:rPr lang="fi-FI" sz="1700" dirty="0" err="1">
                <a:solidFill>
                  <a:srgbClr val="000000"/>
                </a:solidFill>
              </a:rPr>
              <a:t>Rubert</a:t>
            </a:r>
            <a:r>
              <a:rPr lang="fi-FI" sz="1700" dirty="0">
                <a:solidFill>
                  <a:srgbClr val="000000"/>
                </a:solidFill>
              </a:rPr>
              <a:t> Schauman </a:t>
            </a:r>
            <a:r>
              <a:rPr lang="fi-FI" sz="1700" dirty="0" err="1">
                <a:solidFill>
                  <a:srgbClr val="000000"/>
                </a:solidFill>
              </a:rPr>
              <a:t>presented</a:t>
            </a:r>
            <a:r>
              <a:rPr lang="fi-FI" sz="1700" dirty="0">
                <a:solidFill>
                  <a:srgbClr val="000000"/>
                </a:solidFill>
              </a:rPr>
              <a:t> a </a:t>
            </a:r>
            <a:r>
              <a:rPr lang="fi-FI" sz="1700" dirty="0" err="1">
                <a:solidFill>
                  <a:srgbClr val="000000"/>
                </a:solidFill>
              </a:rPr>
              <a:t>plan</a:t>
            </a:r>
            <a:r>
              <a:rPr lang="fi-FI" sz="1700" dirty="0">
                <a:solidFill>
                  <a:srgbClr val="000000"/>
                </a:solidFill>
              </a:rPr>
              <a:t> for </a:t>
            </a:r>
            <a:r>
              <a:rPr lang="fi-FI" sz="1700" dirty="0" err="1">
                <a:solidFill>
                  <a:srgbClr val="000000"/>
                </a:solidFill>
              </a:rPr>
              <a:t>deeper</a:t>
            </a:r>
            <a:r>
              <a:rPr lang="fi-FI" sz="1700" dirty="0">
                <a:solidFill>
                  <a:srgbClr val="000000"/>
                </a:solidFill>
              </a:rPr>
              <a:t> </a:t>
            </a:r>
            <a:r>
              <a:rPr lang="fi-FI" sz="1700" dirty="0" err="1">
                <a:solidFill>
                  <a:srgbClr val="000000"/>
                </a:solidFill>
              </a:rPr>
              <a:t>cooperation</a:t>
            </a:r>
            <a:r>
              <a:rPr lang="fi-FI" sz="1700" dirty="0">
                <a:solidFill>
                  <a:srgbClr val="000000"/>
                </a:solidFill>
              </a:rPr>
              <a:t> in </a:t>
            </a:r>
            <a:r>
              <a:rPr lang="fi-FI" sz="1700" dirty="0" err="1">
                <a:solidFill>
                  <a:srgbClr val="000000"/>
                </a:solidFill>
              </a:rPr>
              <a:t>May</a:t>
            </a:r>
            <a:r>
              <a:rPr lang="fi-FI" sz="1700" dirty="0">
                <a:solidFill>
                  <a:srgbClr val="000000"/>
                </a:solidFill>
              </a:rPr>
              <a:t> 9 1950</a:t>
            </a:r>
          </a:p>
          <a:p>
            <a:pPr lvl="1"/>
            <a:r>
              <a:rPr lang="fi-FI" sz="1700" dirty="0" err="1">
                <a:solidFill>
                  <a:srgbClr val="000000"/>
                </a:solidFill>
              </a:rPr>
              <a:t>Later</a:t>
            </a:r>
            <a:r>
              <a:rPr lang="fi-FI" sz="1700" dirty="0">
                <a:solidFill>
                  <a:srgbClr val="000000"/>
                </a:solidFill>
              </a:rPr>
              <a:t>, </a:t>
            </a:r>
            <a:r>
              <a:rPr lang="fi-FI" sz="1700" dirty="0" err="1">
                <a:solidFill>
                  <a:srgbClr val="000000"/>
                </a:solidFill>
              </a:rPr>
              <a:t>every</a:t>
            </a:r>
            <a:r>
              <a:rPr lang="fi-FI" sz="1700" dirty="0">
                <a:solidFill>
                  <a:srgbClr val="000000"/>
                </a:solidFill>
              </a:rPr>
              <a:t> </a:t>
            </a:r>
            <a:r>
              <a:rPr lang="fi-FI" sz="1700" dirty="0" err="1">
                <a:solidFill>
                  <a:srgbClr val="000000"/>
                </a:solidFill>
              </a:rPr>
              <a:t>May</a:t>
            </a:r>
            <a:r>
              <a:rPr lang="fi-FI" sz="1700" dirty="0">
                <a:solidFill>
                  <a:srgbClr val="000000"/>
                </a:solidFill>
              </a:rPr>
              <a:t> 9 is </a:t>
            </a:r>
            <a:r>
              <a:rPr lang="fi-FI" sz="1700" dirty="0" err="1">
                <a:solidFill>
                  <a:srgbClr val="000000"/>
                </a:solidFill>
              </a:rPr>
              <a:t>celebrated</a:t>
            </a:r>
            <a:r>
              <a:rPr lang="fi-FI" sz="1700" dirty="0">
                <a:solidFill>
                  <a:srgbClr val="000000"/>
                </a:solidFill>
              </a:rPr>
              <a:t> as Europe Day</a:t>
            </a:r>
          </a:p>
          <a:p>
            <a:r>
              <a:rPr lang="fi-FI" sz="1700" dirty="0">
                <a:solidFill>
                  <a:srgbClr val="000000"/>
                </a:solidFill>
              </a:rPr>
              <a:t>European </a:t>
            </a:r>
            <a:r>
              <a:rPr lang="fi-FI" sz="1700" dirty="0" err="1">
                <a:solidFill>
                  <a:srgbClr val="000000"/>
                </a:solidFill>
              </a:rPr>
              <a:t>Coal</a:t>
            </a:r>
            <a:r>
              <a:rPr lang="fi-FI" sz="1700" dirty="0">
                <a:solidFill>
                  <a:srgbClr val="000000"/>
                </a:solidFill>
              </a:rPr>
              <a:t> and Steel </a:t>
            </a:r>
            <a:r>
              <a:rPr lang="fi-FI" sz="1700" dirty="0" err="1">
                <a:solidFill>
                  <a:srgbClr val="000000"/>
                </a:solidFill>
              </a:rPr>
              <a:t>community</a:t>
            </a:r>
            <a:r>
              <a:rPr lang="fi-FI" sz="1700" dirty="0">
                <a:solidFill>
                  <a:srgbClr val="000000"/>
                </a:solidFill>
              </a:rPr>
              <a:t> (ECSC) </a:t>
            </a:r>
            <a:r>
              <a:rPr lang="fi-FI" sz="1700" dirty="0" err="1">
                <a:solidFill>
                  <a:srgbClr val="000000"/>
                </a:solidFill>
              </a:rPr>
              <a:t>was</a:t>
            </a:r>
            <a:r>
              <a:rPr lang="fi-FI" sz="1700" dirty="0">
                <a:solidFill>
                  <a:srgbClr val="000000"/>
                </a:solidFill>
              </a:rPr>
              <a:t> </a:t>
            </a:r>
            <a:r>
              <a:rPr lang="fi-FI" sz="1700" dirty="0" err="1">
                <a:solidFill>
                  <a:srgbClr val="000000"/>
                </a:solidFill>
              </a:rPr>
              <a:t>created</a:t>
            </a:r>
            <a:r>
              <a:rPr lang="fi-FI" sz="1700" dirty="0">
                <a:solidFill>
                  <a:srgbClr val="000000"/>
                </a:solidFill>
              </a:rPr>
              <a:t> in </a:t>
            </a:r>
            <a:r>
              <a:rPr lang="fi-FI" sz="1700" dirty="0" err="1">
                <a:solidFill>
                  <a:srgbClr val="000000"/>
                </a:solidFill>
              </a:rPr>
              <a:t>the</a:t>
            </a:r>
            <a:r>
              <a:rPr lang="fi-FI" sz="1700" dirty="0">
                <a:solidFill>
                  <a:srgbClr val="000000"/>
                </a:solidFill>
              </a:rPr>
              <a:t> </a:t>
            </a:r>
            <a:r>
              <a:rPr lang="fi-FI" sz="1700" dirty="0" err="1">
                <a:solidFill>
                  <a:srgbClr val="000000"/>
                </a:solidFill>
              </a:rPr>
              <a:t>early</a:t>
            </a:r>
            <a:r>
              <a:rPr lang="fi-FI" sz="1700" dirty="0">
                <a:solidFill>
                  <a:srgbClr val="000000"/>
                </a:solidFill>
              </a:rPr>
              <a:t> 1952</a:t>
            </a:r>
          </a:p>
          <a:p>
            <a:r>
              <a:rPr lang="fi-FI" sz="1700" dirty="0" err="1">
                <a:solidFill>
                  <a:srgbClr val="000000"/>
                </a:solidFill>
              </a:rPr>
              <a:t>Treaty</a:t>
            </a:r>
            <a:r>
              <a:rPr lang="fi-FI" sz="1700" dirty="0">
                <a:solidFill>
                  <a:srgbClr val="000000"/>
                </a:solidFill>
              </a:rPr>
              <a:t> of Rome </a:t>
            </a:r>
            <a:r>
              <a:rPr lang="fi-FI" sz="1700" dirty="0" err="1">
                <a:solidFill>
                  <a:srgbClr val="000000"/>
                </a:solidFill>
              </a:rPr>
              <a:t>was</a:t>
            </a:r>
            <a:r>
              <a:rPr lang="fi-FI" sz="1700" dirty="0">
                <a:solidFill>
                  <a:srgbClr val="000000"/>
                </a:solidFill>
              </a:rPr>
              <a:t> </a:t>
            </a:r>
            <a:r>
              <a:rPr lang="fi-FI" sz="1700" dirty="0" err="1">
                <a:solidFill>
                  <a:srgbClr val="000000"/>
                </a:solidFill>
              </a:rPr>
              <a:t>signed</a:t>
            </a:r>
            <a:r>
              <a:rPr lang="fi-FI" sz="1700" dirty="0">
                <a:solidFill>
                  <a:srgbClr val="000000"/>
                </a:solidFill>
              </a:rPr>
              <a:t> </a:t>
            </a:r>
            <a:r>
              <a:rPr lang="fi-FI" sz="1700" dirty="0" err="1">
                <a:solidFill>
                  <a:srgbClr val="000000"/>
                </a:solidFill>
              </a:rPr>
              <a:t>March</a:t>
            </a:r>
            <a:r>
              <a:rPr lang="fi-FI" sz="1700" dirty="0">
                <a:solidFill>
                  <a:srgbClr val="000000"/>
                </a:solidFill>
              </a:rPr>
              <a:t> 25 1957 </a:t>
            </a:r>
          </a:p>
          <a:p>
            <a:pPr lvl="1"/>
            <a:r>
              <a:rPr lang="fi-FI" sz="1700" dirty="0" err="1">
                <a:solidFill>
                  <a:srgbClr val="000000"/>
                </a:solidFill>
              </a:rPr>
              <a:t>Created</a:t>
            </a:r>
            <a:r>
              <a:rPr lang="fi-FI" sz="1700" dirty="0">
                <a:solidFill>
                  <a:srgbClr val="000000"/>
                </a:solidFill>
              </a:rPr>
              <a:t> </a:t>
            </a:r>
            <a:r>
              <a:rPr lang="fi-FI" sz="1700" dirty="0" err="1">
                <a:solidFill>
                  <a:srgbClr val="000000"/>
                </a:solidFill>
              </a:rPr>
              <a:t>the</a:t>
            </a:r>
            <a:r>
              <a:rPr lang="fi-FI" sz="1700" dirty="0">
                <a:solidFill>
                  <a:srgbClr val="000000"/>
                </a:solidFill>
              </a:rPr>
              <a:t> European </a:t>
            </a:r>
            <a:r>
              <a:rPr lang="fi-FI" sz="1700" dirty="0" err="1">
                <a:solidFill>
                  <a:srgbClr val="000000"/>
                </a:solidFill>
              </a:rPr>
              <a:t>Economic</a:t>
            </a:r>
            <a:r>
              <a:rPr lang="fi-FI" sz="1700" dirty="0">
                <a:solidFill>
                  <a:srgbClr val="000000"/>
                </a:solidFill>
              </a:rPr>
              <a:t> </a:t>
            </a:r>
            <a:r>
              <a:rPr lang="fi-FI" sz="1700" dirty="0" err="1">
                <a:solidFill>
                  <a:srgbClr val="000000"/>
                </a:solidFill>
              </a:rPr>
              <a:t>Community</a:t>
            </a:r>
            <a:r>
              <a:rPr lang="fi-FI" sz="1700" dirty="0">
                <a:solidFill>
                  <a:srgbClr val="000000"/>
                </a:solidFill>
              </a:rPr>
              <a:t> (EEC) </a:t>
            </a:r>
            <a:r>
              <a:rPr lang="fi-FI" sz="1700" dirty="0">
                <a:solidFill>
                  <a:srgbClr val="000000"/>
                </a:solidFill>
                <a:sym typeface="Wingdings" panose="05000000000000000000" pitchFamily="2" charset="2"/>
              </a:rPr>
              <a:t> </a:t>
            </a:r>
            <a:r>
              <a:rPr lang="fi-FI" sz="1700" dirty="0">
                <a:solidFill>
                  <a:srgbClr val="000000"/>
                </a:solidFill>
              </a:rPr>
              <a:t> </a:t>
            </a:r>
            <a:r>
              <a:rPr lang="fi-FI" sz="1700" dirty="0" err="1">
                <a:solidFill>
                  <a:srgbClr val="000000"/>
                </a:solidFill>
              </a:rPr>
              <a:t>The</a:t>
            </a:r>
            <a:r>
              <a:rPr lang="fi-FI" sz="1700" dirty="0">
                <a:solidFill>
                  <a:srgbClr val="000000"/>
                </a:solidFill>
              </a:rPr>
              <a:t> idea </a:t>
            </a:r>
            <a:r>
              <a:rPr lang="fi-FI" sz="1700" dirty="0" err="1">
                <a:solidFill>
                  <a:srgbClr val="000000"/>
                </a:solidFill>
              </a:rPr>
              <a:t>was</a:t>
            </a:r>
            <a:r>
              <a:rPr lang="fi-FI" sz="1700" dirty="0">
                <a:solidFill>
                  <a:srgbClr val="000000"/>
                </a:solidFill>
              </a:rPr>
              <a:t> </a:t>
            </a:r>
            <a:r>
              <a:rPr lang="fi-FI" sz="1700" dirty="0" err="1">
                <a:solidFill>
                  <a:srgbClr val="000000"/>
                </a:solidFill>
              </a:rPr>
              <a:t>that</a:t>
            </a:r>
            <a:r>
              <a:rPr lang="fi-FI" sz="1700" dirty="0">
                <a:solidFill>
                  <a:srgbClr val="000000"/>
                </a:solidFill>
              </a:rPr>
              <a:t> </a:t>
            </a:r>
            <a:r>
              <a:rPr lang="fi-FI" sz="1700" dirty="0" err="1">
                <a:solidFill>
                  <a:srgbClr val="000000"/>
                </a:solidFill>
              </a:rPr>
              <a:t>people</a:t>
            </a:r>
            <a:r>
              <a:rPr lang="fi-FI" sz="1700" dirty="0">
                <a:solidFill>
                  <a:srgbClr val="000000"/>
                </a:solidFill>
              </a:rPr>
              <a:t>, </a:t>
            </a:r>
            <a:r>
              <a:rPr lang="fi-FI" sz="1700" dirty="0" err="1">
                <a:solidFill>
                  <a:srgbClr val="000000"/>
                </a:solidFill>
              </a:rPr>
              <a:t>goods</a:t>
            </a:r>
            <a:r>
              <a:rPr lang="fi-FI" sz="1700" dirty="0">
                <a:solidFill>
                  <a:srgbClr val="000000"/>
                </a:solidFill>
              </a:rPr>
              <a:t> and </a:t>
            </a:r>
            <a:r>
              <a:rPr lang="fi-FI" sz="1700" dirty="0" err="1">
                <a:solidFill>
                  <a:srgbClr val="000000"/>
                </a:solidFill>
              </a:rPr>
              <a:t>services</a:t>
            </a:r>
            <a:r>
              <a:rPr lang="fi-FI" sz="1700" dirty="0">
                <a:solidFill>
                  <a:srgbClr val="000000"/>
                </a:solidFill>
              </a:rPr>
              <a:t> </a:t>
            </a:r>
            <a:r>
              <a:rPr lang="fi-FI" sz="1700" dirty="0" err="1">
                <a:solidFill>
                  <a:srgbClr val="000000"/>
                </a:solidFill>
              </a:rPr>
              <a:t>could</a:t>
            </a:r>
            <a:r>
              <a:rPr lang="fi-FI" sz="1700" dirty="0">
                <a:solidFill>
                  <a:srgbClr val="000000"/>
                </a:solidFill>
              </a:rPr>
              <a:t> </a:t>
            </a:r>
            <a:r>
              <a:rPr lang="fi-FI" sz="1700" dirty="0" err="1">
                <a:solidFill>
                  <a:srgbClr val="000000"/>
                </a:solidFill>
              </a:rPr>
              <a:t>move</a:t>
            </a:r>
            <a:r>
              <a:rPr lang="fi-FI" sz="1700" dirty="0">
                <a:solidFill>
                  <a:srgbClr val="000000"/>
                </a:solidFill>
              </a:rPr>
              <a:t> </a:t>
            </a:r>
            <a:r>
              <a:rPr lang="fi-FI" sz="1700" dirty="0" err="1">
                <a:solidFill>
                  <a:srgbClr val="000000"/>
                </a:solidFill>
              </a:rPr>
              <a:t>freely</a:t>
            </a:r>
            <a:r>
              <a:rPr lang="fi-FI" sz="1700" dirty="0">
                <a:solidFill>
                  <a:srgbClr val="000000"/>
                </a:solidFill>
              </a:rPr>
              <a:t> </a:t>
            </a:r>
            <a:r>
              <a:rPr lang="fi-FI" sz="1700" dirty="0" err="1">
                <a:solidFill>
                  <a:srgbClr val="000000"/>
                </a:solidFill>
              </a:rPr>
              <a:t>across</a:t>
            </a:r>
            <a:r>
              <a:rPr lang="fi-FI" sz="1700" dirty="0">
                <a:solidFill>
                  <a:srgbClr val="000000"/>
                </a:solidFill>
              </a:rPr>
              <a:t> </a:t>
            </a:r>
            <a:r>
              <a:rPr lang="fi-FI" sz="1700" dirty="0" err="1">
                <a:solidFill>
                  <a:srgbClr val="000000"/>
                </a:solidFill>
              </a:rPr>
              <a:t>borders</a:t>
            </a:r>
            <a:endParaRPr lang="fi-FI" sz="1700" dirty="0">
              <a:solidFill>
                <a:srgbClr val="000000"/>
              </a:solidFill>
            </a:endParaRPr>
          </a:p>
          <a:p>
            <a:endParaRPr lang="fi-FI" sz="1700" dirty="0">
              <a:solidFill>
                <a:srgbClr val="000000"/>
              </a:solidFill>
            </a:endParaRPr>
          </a:p>
        </p:txBody>
      </p:sp>
    </p:spTree>
    <p:extLst>
      <p:ext uri="{BB962C8B-B14F-4D97-AF65-F5344CB8AC3E}">
        <p14:creationId xmlns:p14="http://schemas.microsoft.com/office/powerpoint/2010/main" val="157714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Bernauer Straße, Muurin Rakentaminen, 13 Elokuu 1961">
            <a:extLst>
              <a:ext uri="{FF2B5EF4-FFF2-40B4-BE49-F238E27FC236}">
                <a16:creationId xmlns:a16="http://schemas.microsoft.com/office/drawing/2014/main" id="{9246E7B3-2D52-47B7-B972-B7255DCB38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387BC57-E04A-48E4-AC94-5FD4E46DF0B5}"/>
              </a:ext>
            </a:extLst>
          </p:cNvPr>
          <p:cNvSpPr>
            <a:spLocks noGrp="1"/>
          </p:cNvSpPr>
          <p:nvPr>
            <p:ph type="title"/>
          </p:nvPr>
        </p:nvSpPr>
        <p:spPr>
          <a:xfrm>
            <a:off x="643467" y="321734"/>
            <a:ext cx="6891186" cy="1135737"/>
          </a:xfrm>
        </p:spPr>
        <p:txBody>
          <a:bodyPr>
            <a:normAutofit/>
          </a:bodyPr>
          <a:lstStyle/>
          <a:p>
            <a:r>
              <a:rPr lang="fi-FI" sz="3600" dirty="0"/>
              <a:t>1960 - 1969</a:t>
            </a:r>
          </a:p>
        </p:txBody>
      </p:sp>
      <p:sp>
        <p:nvSpPr>
          <p:cNvPr id="3" name="Sisällön paikkamerkki 2">
            <a:extLst>
              <a:ext uri="{FF2B5EF4-FFF2-40B4-BE49-F238E27FC236}">
                <a16:creationId xmlns:a16="http://schemas.microsoft.com/office/drawing/2014/main" id="{59FFF357-3B3B-4ACF-A4A3-FB644093D706}"/>
              </a:ext>
            </a:extLst>
          </p:cNvPr>
          <p:cNvSpPr>
            <a:spLocks noGrp="1"/>
          </p:cNvSpPr>
          <p:nvPr>
            <p:ph idx="1"/>
          </p:nvPr>
        </p:nvSpPr>
        <p:spPr>
          <a:xfrm>
            <a:off x="643467" y="1782981"/>
            <a:ext cx="6891187" cy="4393982"/>
          </a:xfrm>
        </p:spPr>
        <p:txBody>
          <a:bodyPr>
            <a:normAutofit/>
          </a:bodyPr>
          <a:lstStyle/>
          <a:p>
            <a:r>
              <a:rPr lang="fi-FI" sz="2000" dirty="0" err="1"/>
              <a:t>The</a:t>
            </a:r>
            <a:r>
              <a:rPr lang="fi-FI" sz="2000" dirty="0"/>
              <a:t> 60s </a:t>
            </a:r>
            <a:r>
              <a:rPr lang="fi-FI" sz="2000" dirty="0" err="1"/>
              <a:t>was</a:t>
            </a:r>
            <a:r>
              <a:rPr lang="fi-FI" sz="2000" dirty="0"/>
              <a:t> a </a:t>
            </a:r>
            <a:r>
              <a:rPr lang="fi-FI" sz="2000" dirty="0" err="1"/>
              <a:t>good</a:t>
            </a:r>
            <a:r>
              <a:rPr lang="fi-FI" sz="2000" dirty="0"/>
              <a:t> </a:t>
            </a:r>
            <a:r>
              <a:rPr lang="fi-FI" sz="2000" dirty="0" err="1"/>
              <a:t>period</a:t>
            </a:r>
            <a:r>
              <a:rPr lang="fi-FI" sz="2000" dirty="0"/>
              <a:t> for </a:t>
            </a:r>
            <a:r>
              <a:rPr lang="fi-FI" sz="2000" dirty="0" err="1"/>
              <a:t>the</a:t>
            </a:r>
            <a:r>
              <a:rPr lang="fi-FI" sz="2000" dirty="0"/>
              <a:t> </a:t>
            </a:r>
            <a:r>
              <a:rPr lang="fi-FI" sz="2000" dirty="0" err="1"/>
              <a:t>economy</a:t>
            </a:r>
            <a:endParaRPr lang="fi-FI" sz="2000" dirty="0"/>
          </a:p>
          <a:p>
            <a:r>
              <a:rPr lang="fi-FI" sz="2000" dirty="0"/>
              <a:t>In August 1961, </a:t>
            </a:r>
            <a:r>
              <a:rPr lang="fi-FI" sz="2000" dirty="0" err="1"/>
              <a:t>the</a:t>
            </a:r>
            <a:r>
              <a:rPr lang="fi-FI" sz="2000" dirty="0"/>
              <a:t> </a:t>
            </a:r>
            <a:r>
              <a:rPr lang="fi-FI" sz="2000" dirty="0" err="1"/>
              <a:t>communist</a:t>
            </a:r>
            <a:r>
              <a:rPr lang="fi-FI" sz="2000" dirty="0"/>
              <a:t> </a:t>
            </a:r>
            <a:r>
              <a:rPr lang="fi-FI" sz="2000" dirty="0" err="1"/>
              <a:t>authorities</a:t>
            </a:r>
            <a:r>
              <a:rPr lang="fi-FI" sz="2000" dirty="0"/>
              <a:t> in East Germany </a:t>
            </a:r>
            <a:r>
              <a:rPr lang="fi-FI" sz="2000" dirty="0" err="1"/>
              <a:t>started</a:t>
            </a:r>
            <a:r>
              <a:rPr lang="fi-FI" sz="2000" dirty="0"/>
              <a:t> to </a:t>
            </a:r>
            <a:r>
              <a:rPr lang="fi-FI" sz="2000" dirty="0" err="1"/>
              <a:t>build</a:t>
            </a:r>
            <a:r>
              <a:rPr lang="fi-FI" sz="2000" dirty="0"/>
              <a:t> a </a:t>
            </a:r>
            <a:r>
              <a:rPr lang="fi-FI" sz="2000" dirty="0" err="1"/>
              <a:t>wall</a:t>
            </a:r>
            <a:r>
              <a:rPr lang="fi-FI" sz="2000" dirty="0"/>
              <a:t> </a:t>
            </a:r>
            <a:r>
              <a:rPr lang="fi-FI" sz="2000" dirty="0" err="1"/>
              <a:t>across</a:t>
            </a:r>
            <a:r>
              <a:rPr lang="fi-FI" sz="2000" dirty="0"/>
              <a:t> Berlin to </a:t>
            </a:r>
            <a:r>
              <a:rPr lang="fi-FI" sz="2000" dirty="0" err="1"/>
              <a:t>prevent</a:t>
            </a:r>
            <a:r>
              <a:rPr lang="fi-FI" sz="2000" dirty="0"/>
              <a:t> </a:t>
            </a:r>
            <a:r>
              <a:rPr lang="fi-FI" sz="2000" dirty="0" err="1"/>
              <a:t>their</a:t>
            </a:r>
            <a:r>
              <a:rPr lang="fi-FI" sz="2000" dirty="0"/>
              <a:t> </a:t>
            </a:r>
            <a:r>
              <a:rPr lang="fi-FI" sz="2000" dirty="0" err="1"/>
              <a:t>citizens</a:t>
            </a:r>
            <a:r>
              <a:rPr lang="fi-FI" sz="2000" dirty="0"/>
              <a:t> </a:t>
            </a:r>
            <a:r>
              <a:rPr lang="fi-FI" sz="2000" dirty="0" err="1"/>
              <a:t>from</a:t>
            </a:r>
            <a:r>
              <a:rPr lang="fi-FI" sz="2000" dirty="0"/>
              <a:t> </a:t>
            </a:r>
            <a:r>
              <a:rPr lang="fi-FI" sz="2000" dirty="0" err="1"/>
              <a:t>escaping</a:t>
            </a:r>
            <a:r>
              <a:rPr lang="fi-FI" sz="2000" dirty="0"/>
              <a:t> to </a:t>
            </a:r>
            <a:r>
              <a:rPr lang="fi-FI" sz="2000" dirty="0" err="1"/>
              <a:t>the</a:t>
            </a:r>
            <a:r>
              <a:rPr lang="fi-FI" sz="2000" dirty="0"/>
              <a:t> </a:t>
            </a:r>
            <a:r>
              <a:rPr lang="fi-FI" sz="2000" dirty="0" err="1"/>
              <a:t>west</a:t>
            </a:r>
            <a:endParaRPr lang="fi-FI" sz="2000" dirty="0"/>
          </a:p>
          <a:p>
            <a:r>
              <a:rPr lang="fi-FI" sz="2000" dirty="0"/>
              <a:t>In </a:t>
            </a:r>
            <a:r>
              <a:rPr lang="fi-FI" sz="2000" dirty="0" err="1"/>
              <a:t>July</a:t>
            </a:r>
            <a:r>
              <a:rPr lang="fi-FI" sz="2000" dirty="0"/>
              <a:t> 1968</a:t>
            </a:r>
            <a:r>
              <a:rPr lang="fi-FI" sz="2000" dirty="0">
                <a:solidFill>
                  <a:srgbClr val="000000"/>
                </a:solidFill>
              </a:rPr>
              <a:t> </a:t>
            </a:r>
            <a:r>
              <a:rPr lang="fi-FI" sz="2000" dirty="0" err="1">
                <a:solidFill>
                  <a:srgbClr val="000000"/>
                </a:solidFill>
              </a:rPr>
              <a:t>Belgium</a:t>
            </a:r>
            <a:r>
              <a:rPr lang="fi-FI" sz="2000" dirty="0">
                <a:solidFill>
                  <a:srgbClr val="000000"/>
                </a:solidFill>
              </a:rPr>
              <a:t>, France, Germany, </a:t>
            </a:r>
            <a:r>
              <a:rPr lang="fi-FI" sz="2000" dirty="0" err="1">
                <a:solidFill>
                  <a:srgbClr val="000000"/>
                </a:solidFill>
              </a:rPr>
              <a:t>Italy</a:t>
            </a:r>
            <a:r>
              <a:rPr lang="fi-FI" sz="2000" dirty="0">
                <a:solidFill>
                  <a:srgbClr val="000000"/>
                </a:solidFill>
              </a:rPr>
              <a:t>, Luxembourg and </a:t>
            </a:r>
            <a:r>
              <a:rPr lang="fi-FI" sz="2000" dirty="0" err="1">
                <a:solidFill>
                  <a:srgbClr val="000000"/>
                </a:solidFill>
              </a:rPr>
              <a:t>the</a:t>
            </a:r>
            <a:r>
              <a:rPr lang="fi-FI" sz="2000" dirty="0">
                <a:solidFill>
                  <a:srgbClr val="000000"/>
                </a:solidFill>
              </a:rPr>
              <a:t> </a:t>
            </a:r>
            <a:r>
              <a:rPr lang="fi-FI" sz="2000" dirty="0" err="1">
                <a:solidFill>
                  <a:srgbClr val="000000"/>
                </a:solidFill>
              </a:rPr>
              <a:t>Netherlands</a:t>
            </a:r>
            <a:r>
              <a:rPr lang="fi-FI" sz="2000" dirty="0"/>
              <a:t> </a:t>
            </a:r>
            <a:r>
              <a:rPr lang="fi-FI" sz="2000" dirty="0" err="1"/>
              <a:t>removed</a:t>
            </a:r>
            <a:r>
              <a:rPr lang="fi-FI" sz="2000" dirty="0"/>
              <a:t> </a:t>
            </a:r>
            <a:r>
              <a:rPr lang="fi-FI" sz="2000" dirty="0" err="1"/>
              <a:t>custom</a:t>
            </a:r>
            <a:r>
              <a:rPr lang="fi-FI" sz="2000" dirty="0"/>
              <a:t> </a:t>
            </a:r>
            <a:r>
              <a:rPr lang="fi-FI" sz="2000" dirty="0" err="1"/>
              <a:t>duties</a:t>
            </a:r>
            <a:r>
              <a:rPr lang="fi-FI" sz="2000" dirty="0"/>
              <a:t> on </a:t>
            </a:r>
            <a:r>
              <a:rPr lang="fi-FI" sz="2000" dirty="0" err="1"/>
              <a:t>goods</a:t>
            </a:r>
            <a:r>
              <a:rPr lang="fi-FI" sz="2000" dirty="0"/>
              <a:t> </a:t>
            </a:r>
            <a:r>
              <a:rPr lang="fi-FI" sz="2000" dirty="0" err="1"/>
              <a:t>imported</a:t>
            </a:r>
            <a:r>
              <a:rPr lang="fi-FI" sz="2000" dirty="0"/>
              <a:t> </a:t>
            </a:r>
            <a:r>
              <a:rPr lang="fi-FI" sz="2000" dirty="0" err="1"/>
              <a:t>from</a:t>
            </a:r>
            <a:r>
              <a:rPr lang="fi-FI" sz="2000" dirty="0"/>
              <a:t> </a:t>
            </a:r>
            <a:r>
              <a:rPr lang="fi-FI" sz="2000" dirty="0" err="1"/>
              <a:t>each</a:t>
            </a:r>
            <a:r>
              <a:rPr lang="fi-FI" sz="2000" dirty="0"/>
              <a:t> </a:t>
            </a:r>
            <a:r>
              <a:rPr lang="fi-FI" sz="2000" dirty="0" err="1"/>
              <a:t>other</a:t>
            </a:r>
            <a:endParaRPr lang="fi-FI" sz="2000" dirty="0"/>
          </a:p>
          <a:p>
            <a:r>
              <a:rPr lang="fi-FI" sz="2000" dirty="0" err="1"/>
              <a:t>That</a:t>
            </a:r>
            <a:r>
              <a:rPr lang="fi-FI" sz="2000" dirty="0"/>
              <a:t> </a:t>
            </a:r>
            <a:r>
              <a:rPr lang="fi-FI" sz="2000" dirty="0" err="1"/>
              <a:t>allowed</a:t>
            </a:r>
            <a:r>
              <a:rPr lang="fi-FI" sz="2000" dirty="0"/>
              <a:t> </a:t>
            </a:r>
            <a:r>
              <a:rPr lang="fi-FI" sz="2000" dirty="0" err="1"/>
              <a:t>free</a:t>
            </a:r>
            <a:r>
              <a:rPr lang="fi-FI" sz="2000" dirty="0"/>
              <a:t> cross-</a:t>
            </a:r>
            <a:r>
              <a:rPr lang="fi-FI" sz="2000" dirty="0" err="1"/>
              <a:t>border</a:t>
            </a:r>
            <a:r>
              <a:rPr lang="fi-FI" sz="2000" dirty="0"/>
              <a:t> </a:t>
            </a:r>
            <a:r>
              <a:rPr lang="fi-FI" sz="2000" dirty="0" err="1"/>
              <a:t>trade</a:t>
            </a:r>
            <a:r>
              <a:rPr lang="fi-FI" sz="2000" dirty="0"/>
              <a:t> for </a:t>
            </a:r>
            <a:r>
              <a:rPr lang="fi-FI" sz="2000" dirty="0" err="1"/>
              <a:t>the</a:t>
            </a:r>
            <a:r>
              <a:rPr lang="fi-FI" sz="2000" dirty="0"/>
              <a:t> </a:t>
            </a:r>
            <a:r>
              <a:rPr lang="fi-FI" sz="2000" dirty="0" err="1"/>
              <a:t>first</a:t>
            </a:r>
            <a:r>
              <a:rPr lang="fi-FI" sz="2000" dirty="0"/>
              <a:t> </a:t>
            </a:r>
            <a:r>
              <a:rPr lang="fi-FI" sz="2000" dirty="0" err="1"/>
              <a:t>time</a:t>
            </a:r>
            <a:r>
              <a:rPr lang="fi-FI" sz="2000" dirty="0"/>
              <a:t> </a:t>
            </a:r>
            <a:r>
              <a:rPr lang="fi-FI" sz="2000" dirty="0">
                <a:sym typeface="Wingdings" panose="05000000000000000000" pitchFamily="2" charset="2"/>
              </a:rPr>
              <a:t> </a:t>
            </a:r>
            <a:r>
              <a:rPr lang="fi-FI" sz="2000" dirty="0" err="1">
                <a:sym typeface="Wingdings" panose="05000000000000000000" pitchFamily="2" charset="2"/>
              </a:rPr>
              <a:t>trade</a:t>
            </a:r>
            <a:r>
              <a:rPr lang="fi-FI" sz="2000" dirty="0">
                <a:sym typeface="Wingdings" panose="05000000000000000000" pitchFamily="2" charset="2"/>
              </a:rPr>
              <a:t> </a:t>
            </a:r>
            <a:r>
              <a:rPr lang="fi-FI" sz="2000" dirty="0" err="1">
                <a:sym typeface="Wingdings" panose="05000000000000000000" pitchFamily="2" charset="2"/>
              </a:rPr>
              <a:t>grew</a:t>
            </a:r>
            <a:r>
              <a:rPr lang="fi-FI" sz="2000" dirty="0">
                <a:sym typeface="Wingdings" panose="05000000000000000000" pitchFamily="2" charset="2"/>
              </a:rPr>
              <a:t> </a:t>
            </a:r>
            <a:r>
              <a:rPr lang="fi-FI" sz="2000" dirty="0" err="1">
                <a:sym typeface="Wingdings" panose="05000000000000000000" pitchFamily="2" charset="2"/>
              </a:rPr>
              <a:t>rapidly</a:t>
            </a:r>
            <a:r>
              <a:rPr lang="fi-FI" sz="2000" dirty="0">
                <a:sym typeface="Wingdings" panose="05000000000000000000" pitchFamily="2" charset="2"/>
              </a:rPr>
              <a:t> </a:t>
            </a:r>
            <a:r>
              <a:rPr lang="fi-FI" sz="2000" dirty="0" err="1">
                <a:sym typeface="Wingdings" panose="05000000000000000000" pitchFamily="2" charset="2"/>
              </a:rPr>
              <a:t>worldwide</a:t>
            </a:r>
            <a:r>
              <a:rPr lang="fi-FI" sz="2000" dirty="0">
                <a:sym typeface="Wingdings" panose="05000000000000000000" pitchFamily="2" charset="2"/>
              </a:rPr>
              <a:t>.</a:t>
            </a:r>
            <a:endParaRPr lang="fi-FI" sz="2000" dirty="0"/>
          </a:p>
          <a:p>
            <a:pPr marL="0" indent="0">
              <a:buNone/>
            </a:pPr>
            <a:endParaRPr lang="fi-FI" sz="2000" dirty="0"/>
          </a:p>
        </p:txBody>
      </p:sp>
      <p:grpSp>
        <p:nvGrpSpPr>
          <p:cNvPr id="1031" name="Group 7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76" name="Rectangle 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Isosceles Triangle 7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9" name="Isosceles Triangle 7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44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Otsikko 1">
            <a:extLst>
              <a:ext uri="{FF2B5EF4-FFF2-40B4-BE49-F238E27FC236}">
                <a16:creationId xmlns:a16="http://schemas.microsoft.com/office/drawing/2014/main" id="{9E16DF35-3640-4605-85D8-B8481C8650B1}"/>
              </a:ext>
            </a:extLst>
          </p:cNvPr>
          <p:cNvSpPr>
            <a:spLocks noGrp="1"/>
          </p:cNvSpPr>
          <p:nvPr>
            <p:ph type="title"/>
          </p:nvPr>
        </p:nvSpPr>
        <p:spPr>
          <a:xfrm>
            <a:off x="1047280" y="759805"/>
            <a:ext cx="10306520" cy="1325563"/>
          </a:xfrm>
        </p:spPr>
        <p:txBody>
          <a:bodyPr>
            <a:normAutofit/>
          </a:bodyPr>
          <a:lstStyle/>
          <a:p>
            <a:r>
              <a:rPr lang="fi-FI" sz="4000" dirty="0">
                <a:solidFill>
                  <a:srgbClr val="FFFFFF"/>
                </a:solidFill>
              </a:rPr>
              <a:t>1970 </a:t>
            </a:r>
          </a:p>
        </p:txBody>
      </p:sp>
      <p:pic>
        <p:nvPicPr>
          <p:cNvPr id="4" name="Kuva 3">
            <a:extLst>
              <a:ext uri="{FF2B5EF4-FFF2-40B4-BE49-F238E27FC236}">
                <a16:creationId xmlns:a16="http://schemas.microsoft.com/office/drawing/2014/main" id="{AB60C77C-8249-4824-8BFE-BE6C2FCE7824}"/>
              </a:ext>
            </a:extLst>
          </p:cNvPr>
          <p:cNvPicPr>
            <a:picLocks noChangeAspect="1"/>
          </p:cNvPicPr>
          <p:nvPr/>
        </p:nvPicPr>
        <p:blipFill rotWithShape="1">
          <a:blip r:embed="rId2"/>
          <a:srcRect l="29403" t="28759" r="24856" b="24908"/>
          <a:stretch/>
        </p:blipFill>
        <p:spPr>
          <a:xfrm>
            <a:off x="1119321" y="2239216"/>
            <a:ext cx="4176145" cy="2379568"/>
          </a:xfrm>
          <a:prstGeom prst="rect">
            <a:avLst/>
          </a:prstGeom>
        </p:spPr>
      </p:pic>
      <p:sp>
        <p:nvSpPr>
          <p:cNvPr id="3" name="Sisällön paikkamerkki 2">
            <a:extLst>
              <a:ext uri="{FF2B5EF4-FFF2-40B4-BE49-F238E27FC236}">
                <a16:creationId xmlns:a16="http://schemas.microsoft.com/office/drawing/2014/main" id="{300A026A-A9E0-430B-B077-FE8FFE95A899}"/>
              </a:ext>
            </a:extLst>
          </p:cNvPr>
          <p:cNvSpPr>
            <a:spLocks noGrp="1"/>
          </p:cNvSpPr>
          <p:nvPr>
            <p:ph idx="1"/>
          </p:nvPr>
        </p:nvSpPr>
        <p:spPr>
          <a:xfrm>
            <a:off x="5295569" y="2494450"/>
            <a:ext cx="5471529" cy="3563159"/>
          </a:xfrm>
        </p:spPr>
        <p:txBody>
          <a:bodyPr>
            <a:normAutofit lnSpcReduction="10000"/>
          </a:bodyPr>
          <a:lstStyle/>
          <a:p>
            <a:r>
              <a:rPr lang="fi-FI" sz="2400" dirty="0"/>
              <a:t>European Union </a:t>
            </a:r>
            <a:r>
              <a:rPr lang="fi-FI" sz="2400" dirty="0" err="1"/>
              <a:t>expanded</a:t>
            </a:r>
            <a:r>
              <a:rPr lang="fi-FI" sz="2400" dirty="0"/>
              <a:t> in </a:t>
            </a:r>
            <a:r>
              <a:rPr lang="fi-FI" sz="2400" dirty="0" err="1"/>
              <a:t>January</a:t>
            </a:r>
            <a:r>
              <a:rPr lang="fi-FI" sz="2400" dirty="0"/>
              <a:t> 1973 </a:t>
            </a:r>
            <a:r>
              <a:rPr lang="fi-FI" sz="2400" dirty="0" err="1"/>
              <a:t>when</a:t>
            </a:r>
            <a:r>
              <a:rPr lang="fi-FI" sz="2400" dirty="0"/>
              <a:t> </a:t>
            </a:r>
            <a:r>
              <a:rPr lang="fi-FI" sz="2400" dirty="0" err="1"/>
              <a:t>Denmark</a:t>
            </a:r>
            <a:r>
              <a:rPr lang="fi-FI" sz="2400" dirty="0"/>
              <a:t>, </a:t>
            </a:r>
            <a:r>
              <a:rPr lang="fi-FI" sz="2400" dirty="0" err="1"/>
              <a:t>Ireland</a:t>
            </a:r>
            <a:r>
              <a:rPr lang="fi-FI" sz="2400" dirty="0"/>
              <a:t> and </a:t>
            </a:r>
            <a:r>
              <a:rPr lang="fi-FI" sz="2400" dirty="0" err="1"/>
              <a:t>the</a:t>
            </a:r>
            <a:r>
              <a:rPr lang="fi-FI" sz="2400" dirty="0"/>
              <a:t> </a:t>
            </a:r>
            <a:r>
              <a:rPr lang="fi-FI" sz="2400"/>
              <a:t>United Kingdom</a:t>
            </a:r>
            <a:r>
              <a:rPr lang="fi-FI" sz="2400" dirty="0"/>
              <a:t> </a:t>
            </a:r>
            <a:r>
              <a:rPr lang="fi-FI" sz="2400" dirty="0" err="1"/>
              <a:t>joined</a:t>
            </a:r>
            <a:r>
              <a:rPr lang="fi-FI" sz="2400" dirty="0"/>
              <a:t> it. </a:t>
            </a:r>
          </a:p>
          <a:p>
            <a:r>
              <a:rPr lang="fi-FI" sz="2400" dirty="0" err="1"/>
              <a:t>The</a:t>
            </a:r>
            <a:r>
              <a:rPr lang="fi-FI" sz="2400" dirty="0"/>
              <a:t> </a:t>
            </a:r>
            <a:r>
              <a:rPr lang="fi-FI" sz="2400" dirty="0" err="1"/>
              <a:t>world</a:t>
            </a:r>
            <a:r>
              <a:rPr lang="fi-FI" sz="2400" dirty="0"/>
              <a:t> </a:t>
            </a:r>
            <a:r>
              <a:rPr lang="fi-FI" sz="2400" dirty="0" err="1"/>
              <a:t>faced</a:t>
            </a:r>
            <a:r>
              <a:rPr lang="fi-FI" sz="2400" dirty="0"/>
              <a:t> a </a:t>
            </a:r>
            <a:r>
              <a:rPr lang="fi-FI" sz="2400" dirty="0" err="1"/>
              <a:t>big</a:t>
            </a:r>
            <a:r>
              <a:rPr lang="fi-FI" sz="2400" dirty="0"/>
              <a:t> </a:t>
            </a:r>
            <a:r>
              <a:rPr lang="fi-FI" sz="2400" dirty="0" err="1"/>
              <a:t>oil</a:t>
            </a:r>
            <a:r>
              <a:rPr lang="fi-FI" sz="2400" dirty="0"/>
              <a:t> </a:t>
            </a:r>
            <a:r>
              <a:rPr lang="fi-FI" sz="2400" dirty="0" err="1"/>
              <a:t>crisis</a:t>
            </a:r>
            <a:r>
              <a:rPr lang="fi-FI" sz="2400" dirty="0"/>
              <a:t> in 1973 </a:t>
            </a:r>
            <a:r>
              <a:rPr lang="fi-FI" sz="2400" dirty="0" err="1"/>
              <a:t>which</a:t>
            </a:r>
            <a:r>
              <a:rPr lang="fi-FI" sz="2400" dirty="0"/>
              <a:t> </a:t>
            </a:r>
            <a:r>
              <a:rPr lang="fi-FI" sz="2400" dirty="0" err="1"/>
              <a:t>restircted</a:t>
            </a:r>
            <a:r>
              <a:rPr lang="fi-FI" sz="2400" dirty="0"/>
              <a:t> </a:t>
            </a:r>
            <a:r>
              <a:rPr lang="fi-FI" sz="2400" dirty="0" err="1"/>
              <a:t>sales</a:t>
            </a:r>
            <a:r>
              <a:rPr lang="fi-FI" sz="2400" dirty="0"/>
              <a:t> to </a:t>
            </a:r>
            <a:r>
              <a:rPr lang="fi-FI" sz="2400" dirty="0" err="1"/>
              <a:t>certain</a:t>
            </a:r>
            <a:r>
              <a:rPr lang="fi-FI" sz="2400" dirty="0"/>
              <a:t> European </a:t>
            </a:r>
            <a:r>
              <a:rPr lang="fi-FI" sz="2400" dirty="0" err="1"/>
              <a:t>countries</a:t>
            </a:r>
            <a:r>
              <a:rPr lang="fi-FI" sz="2400" dirty="0"/>
              <a:t>. </a:t>
            </a:r>
            <a:r>
              <a:rPr lang="fi-FI" sz="2400" dirty="0" err="1"/>
              <a:t>That</a:t>
            </a:r>
            <a:r>
              <a:rPr lang="fi-FI" sz="2400" dirty="0"/>
              <a:t> </a:t>
            </a:r>
            <a:r>
              <a:rPr lang="fi-FI" sz="2400" dirty="0" err="1"/>
              <a:t>created</a:t>
            </a:r>
            <a:r>
              <a:rPr lang="fi-FI" sz="2400" dirty="0"/>
              <a:t> </a:t>
            </a:r>
            <a:r>
              <a:rPr lang="fi-FI" sz="2400" dirty="0" err="1"/>
              <a:t>economic</a:t>
            </a:r>
            <a:r>
              <a:rPr lang="fi-FI" sz="2400" dirty="0"/>
              <a:t> </a:t>
            </a:r>
            <a:r>
              <a:rPr lang="fi-FI" sz="2400" dirty="0" err="1"/>
              <a:t>problems</a:t>
            </a:r>
            <a:r>
              <a:rPr lang="fi-FI" sz="2400" dirty="0"/>
              <a:t> in Europe.</a:t>
            </a:r>
          </a:p>
          <a:p>
            <a:r>
              <a:rPr lang="fi-FI" sz="2400" dirty="0"/>
              <a:t>In 1979 </a:t>
            </a:r>
            <a:r>
              <a:rPr lang="fi-FI" sz="2400" dirty="0" err="1"/>
              <a:t>members</a:t>
            </a:r>
            <a:r>
              <a:rPr lang="fi-FI" sz="2400" dirty="0"/>
              <a:t> of </a:t>
            </a:r>
            <a:r>
              <a:rPr lang="fi-FI" sz="2400" dirty="0" err="1"/>
              <a:t>the</a:t>
            </a:r>
            <a:r>
              <a:rPr lang="fi-FI" sz="2400" dirty="0"/>
              <a:t> European </a:t>
            </a:r>
            <a:r>
              <a:rPr lang="fi-FI" sz="2400" dirty="0" err="1"/>
              <a:t>Parliament</a:t>
            </a:r>
            <a:r>
              <a:rPr lang="fi-FI" sz="2400" dirty="0"/>
              <a:t> </a:t>
            </a:r>
            <a:r>
              <a:rPr lang="fi-FI" sz="2400" dirty="0" err="1"/>
              <a:t>were</a:t>
            </a:r>
            <a:r>
              <a:rPr lang="fi-FI" sz="2400" dirty="0"/>
              <a:t> </a:t>
            </a:r>
            <a:r>
              <a:rPr lang="fi-FI" sz="2400" dirty="0" err="1"/>
              <a:t>elected</a:t>
            </a:r>
            <a:r>
              <a:rPr lang="fi-FI" sz="2400" dirty="0"/>
              <a:t> </a:t>
            </a:r>
            <a:r>
              <a:rPr lang="fi-FI" sz="2400" dirty="0" err="1"/>
              <a:t>directly</a:t>
            </a:r>
            <a:r>
              <a:rPr lang="fi-FI" sz="2400" dirty="0"/>
              <a:t> for </a:t>
            </a:r>
            <a:r>
              <a:rPr lang="fi-FI" sz="2400" dirty="0" err="1"/>
              <a:t>the</a:t>
            </a:r>
            <a:r>
              <a:rPr lang="fi-FI" sz="2400" dirty="0"/>
              <a:t> </a:t>
            </a:r>
            <a:r>
              <a:rPr lang="fi-FI" sz="2400" dirty="0" err="1"/>
              <a:t>first</a:t>
            </a:r>
            <a:r>
              <a:rPr lang="fi-FI" sz="2400" dirty="0"/>
              <a:t> </a:t>
            </a:r>
            <a:r>
              <a:rPr lang="fi-FI" sz="2400" dirty="0" err="1"/>
              <a:t>time</a:t>
            </a:r>
            <a:r>
              <a:rPr lang="fi-FI" sz="2400" dirty="0"/>
              <a:t> </a:t>
            </a:r>
            <a:r>
              <a:rPr lang="fi-FI" sz="2400" dirty="0" err="1"/>
              <a:t>by</a:t>
            </a:r>
            <a:r>
              <a:rPr lang="fi-FI" sz="2400" dirty="0"/>
              <a:t> EU </a:t>
            </a:r>
            <a:r>
              <a:rPr lang="fi-FI" sz="2400" dirty="0" err="1"/>
              <a:t>citizens</a:t>
            </a:r>
            <a:r>
              <a:rPr lang="fi-FI" sz="2400" dirty="0"/>
              <a:t>.</a:t>
            </a:r>
            <a:endParaRPr lang="fi-FI" dirty="0"/>
          </a:p>
          <a:p>
            <a:endParaRPr lang="fi-FI" sz="2400" dirty="0"/>
          </a:p>
        </p:txBody>
      </p:sp>
    </p:spTree>
    <p:extLst>
      <p:ext uri="{BB962C8B-B14F-4D97-AF65-F5344CB8AC3E}">
        <p14:creationId xmlns:p14="http://schemas.microsoft.com/office/powerpoint/2010/main" val="239794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7CB171-BFEF-48DD-9FD2-F791A5B27F42}"/>
              </a:ext>
            </a:extLst>
          </p:cNvPr>
          <p:cNvSpPr>
            <a:spLocks noGrp="1"/>
          </p:cNvSpPr>
          <p:nvPr>
            <p:ph type="title"/>
          </p:nvPr>
        </p:nvSpPr>
        <p:spPr/>
        <p:txBody>
          <a:bodyPr/>
          <a:lstStyle/>
          <a:p>
            <a:r>
              <a:rPr lang="fi-FI" dirty="0" err="1"/>
              <a:t>Sources</a:t>
            </a:r>
            <a:endParaRPr lang="fi-FI" dirty="0"/>
          </a:p>
        </p:txBody>
      </p:sp>
      <p:sp>
        <p:nvSpPr>
          <p:cNvPr id="3" name="Sisällön paikkamerkki 2">
            <a:extLst>
              <a:ext uri="{FF2B5EF4-FFF2-40B4-BE49-F238E27FC236}">
                <a16:creationId xmlns:a16="http://schemas.microsoft.com/office/drawing/2014/main" id="{D1D75351-9CDE-415E-A52E-96908EE25AF8}"/>
              </a:ext>
            </a:extLst>
          </p:cNvPr>
          <p:cNvSpPr>
            <a:spLocks noGrp="1"/>
          </p:cNvSpPr>
          <p:nvPr>
            <p:ph idx="1"/>
          </p:nvPr>
        </p:nvSpPr>
        <p:spPr/>
        <p:txBody>
          <a:bodyPr>
            <a:normAutofit fontScale="92500"/>
          </a:bodyPr>
          <a:lstStyle/>
          <a:p>
            <a:r>
              <a:rPr lang="fi-FI" dirty="0">
                <a:hlinkClick r:id="rId2"/>
              </a:rPr>
              <a:t>https://www.thenewfederalist.eu/170-years-since-victor-hugo-s-speech-about-the-united-states-of-europe?lang=fr</a:t>
            </a:r>
            <a:r>
              <a:rPr lang="fi-FI" dirty="0"/>
              <a:t> (</a:t>
            </a:r>
            <a:r>
              <a:rPr lang="fi-FI" dirty="0" err="1"/>
              <a:t>accessed</a:t>
            </a:r>
            <a:r>
              <a:rPr lang="fi-FI" dirty="0"/>
              <a:t> November 27, 2020)</a:t>
            </a:r>
            <a:endParaRPr lang="fi-FI" dirty="0">
              <a:hlinkClick r:id="" action="ppaction://noaction"/>
            </a:endParaRPr>
          </a:p>
          <a:p>
            <a:r>
              <a:rPr lang="fi-FI" dirty="0">
                <a:hlinkClick r:id="" action="ppaction://noaction"/>
              </a:rPr>
              <a:t>https://europa.eu/european-union/about-eu/history/1945-1959_en</a:t>
            </a:r>
            <a:r>
              <a:rPr lang="fi-FI" dirty="0"/>
              <a:t> (</a:t>
            </a:r>
            <a:r>
              <a:rPr lang="fi-FI" dirty="0" err="1"/>
              <a:t>accessed</a:t>
            </a:r>
            <a:r>
              <a:rPr lang="fi-FI" dirty="0"/>
              <a:t> November 30, 2020)</a:t>
            </a:r>
          </a:p>
          <a:p>
            <a:r>
              <a:rPr lang="fi-FI" dirty="0">
                <a:hlinkClick r:id="rId3"/>
              </a:rPr>
              <a:t>https://europa.eu/european-union/about-eu/history/1960-1969_en</a:t>
            </a:r>
            <a:r>
              <a:rPr lang="fi-FI" dirty="0"/>
              <a:t> (</a:t>
            </a:r>
            <a:r>
              <a:rPr lang="fi-FI" dirty="0" err="1"/>
              <a:t>accessed</a:t>
            </a:r>
            <a:r>
              <a:rPr lang="fi-FI" dirty="0"/>
              <a:t> November 30, 2020)</a:t>
            </a:r>
          </a:p>
          <a:p>
            <a:r>
              <a:rPr lang="fi-FI" dirty="0">
                <a:hlinkClick r:id="rId4"/>
              </a:rPr>
              <a:t>https://europa.eu/european-union/about-eu/history/1970-1979_en</a:t>
            </a:r>
            <a:r>
              <a:rPr lang="fi-FI" dirty="0"/>
              <a:t> (</a:t>
            </a:r>
            <a:r>
              <a:rPr lang="fi-FI" dirty="0" err="1"/>
              <a:t>accessed</a:t>
            </a:r>
            <a:r>
              <a:rPr lang="fi-FI" dirty="0"/>
              <a:t> November 30, 2020)</a:t>
            </a:r>
          </a:p>
          <a:p>
            <a:r>
              <a:rPr lang="fi-FI" dirty="0"/>
              <a:t>Seppo Zetterberg. Maailman historian pikkujättiläinen (</a:t>
            </a:r>
            <a:r>
              <a:rPr lang="fi-FI" dirty="0" err="1"/>
              <a:t>pages</a:t>
            </a:r>
            <a:r>
              <a:rPr lang="fi-FI" dirty="0"/>
              <a:t>. 891-897). WSOY, 1993</a:t>
            </a:r>
          </a:p>
        </p:txBody>
      </p:sp>
    </p:spTree>
    <p:extLst>
      <p:ext uri="{BB962C8B-B14F-4D97-AF65-F5344CB8AC3E}">
        <p14:creationId xmlns:p14="http://schemas.microsoft.com/office/powerpoint/2010/main" val="229820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9AC45-C3AF-4CE4-B370-7E7AB097C2BD}"/>
              </a:ext>
            </a:extLst>
          </p:cNvPr>
          <p:cNvSpPr>
            <a:spLocks noGrp="1"/>
          </p:cNvSpPr>
          <p:nvPr>
            <p:ph type="ctrTitle"/>
          </p:nvPr>
        </p:nvSpPr>
        <p:spPr/>
        <p:txBody>
          <a:bodyPr/>
          <a:lstStyle/>
          <a:p>
            <a:pPr algn="ctr"/>
            <a:r>
              <a:rPr lang="fr-FR" dirty="0" err="1">
                <a:solidFill>
                  <a:srgbClr val="FFFF00"/>
                </a:solidFill>
              </a:rPr>
              <a:t>European</a:t>
            </a:r>
            <a:br>
              <a:rPr lang="fr-FR" dirty="0"/>
            </a:br>
            <a:r>
              <a:rPr lang="fr-FR" dirty="0">
                <a:solidFill>
                  <a:srgbClr val="FFFF00"/>
                </a:solidFill>
              </a:rPr>
              <a:t>Countries</a:t>
            </a:r>
          </a:p>
        </p:txBody>
      </p:sp>
      <p:sp>
        <p:nvSpPr>
          <p:cNvPr id="3" name="Sous-titre 2">
            <a:extLst>
              <a:ext uri="{FF2B5EF4-FFF2-40B4-BE49-F238E27FC236}">
                <a16:creationId xmlns:a16="http://schemas.microsoft.com/office/drawing/2014/main" id="{F96992FF-30B1-4457-9AA7-9789D2F85503}"/>
              </a:ext>
            </a:extLst>
          </p:cNvPr>
          <p:cNvSpPr>
            <a:spLocks noGrp="1"/>
          </p:cNvSpPr>
          <p:nvPr>
            <p:ph type="subTitle" idx="1"/>
          </p:nvPr>
        </p:nvSpPr>
        <p:spPr/>
        <p:txBody>
          <a:bodyPr>
            <a:normAutofit/>
          </a:bodyPr>
          <a:lstStyle/>
          <a:p>
            <a:pPr algn="ctr"/>
            <a:endParaRPr lang="fr-FR" sz="4000" dirty="0"/>
          </a:p>
        </p:txBody>
      </p:sp>
      <p:pic>
        <p:nvPicPr>
          <p:cNvPr id="6" name="Image 5">
            <a:extLst>
              <a:ext uri="{FF2B5EF4-FFF2-40B4-BE49-F238E27FC236}">
                <a16:creationId xmlns:a16="http://schemas.microsoft.com/office/drawing/2014/main" id="{B1DB7EE7-7B59-4E37-BACE-9E3C4AC9B846}"/>
              </a:ext>
            </a:extLst>
          </p:cNvPr>
          <p:cNvPicPr>
            <a:picLocks noChangeAspect="1"/>
          </p:cNvPicPr>
          <p:nvPr/>
        </p:nvPicPr>
        <p:blipFill>
          <a:blip r:embed="rId2"/>
          <a:stretch>
            <a:fillRect/>
          </a:stretch>
        </p:blipFill>
        <p:spPr>
          <a:xfrm rot="702805">
            <a:off x="9147314" y="958757"/>
            <a:ext cx="2011017" cy="2011017"/>
          </a:xfrm>
          <a:prstGeom prst="rect">
            <a:avLst/>
          </a:prstGeom>
        </p:spPr>
      </p:pic>
    </p:spTree>
    <p:extLst>
      <p:ext uri="{BB962C8B-B14F-4D97-AF65-F5344CB8AC3E}">
        <p14:creationId xmlns:p14="http://schemas.microsoft.com/office/powerpoint/2010/main" val="1299368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2577125F-5662-45E9-9A4B-A7639040CB75}"/>
              </a:ext>
            </a:extLst>
          </p:cNvPr>
          <p:cNvSpPr>
            <a:spLocks noGrp="1"/>
          </p:cNvSpPr>
          <p:nvPr>
            <p:ph type="ctrTitle"/>
          </p:nvPr>
        </p:nvSpPr>
        <p:spPr>
          <a:xfrm>
            <a:off x="3045368" y="2043663"/>
            <a:ext cx="6105194" cy="2031055"/>
          </a:xfrm>
        </p:spPr>
        <p:txBody>
          <a:bodyPr>
            <a:normAutofit/>
          </a:bodyPr>
          <a:lstStyle/>
          <a:p>
            <a:r>
              <a:rPr lang="fi-FI" dirty="0">
                <a:solidFill>
                  <a:srgbClr val="FFFFFF"/>
                </a:solidFill>
              </a:rPr>
              <a:t>European </a:t>
            </a:r>
            <a:r>
              <a:rPr lang="fi-FI" dirty="0" err="1">
                <a:solidFill>
                  <a:srgbClr val="FFFFFF"/>
                </a:solidFill>
              </a:rPr>
              <a:t>history</a:t>
            </a:r>
            <a:endParaRPr lang="fi-FI" dirty="0">
              <a:solidFill>
                <a:srgbClr val="FFFFFF"/>
              </a:solidFill>
            </a:endParaRPr>
          </a:p>
        </p:txBody>
      </p:sp>
      <p:sp>
        <p:nvSpPr>
          <p:cNvPr id="3" name="Alaotsikko 2">
            <a:extLst>
              <a:ext uri="{FF2B5EF4-FFF2-40B4-BE49-F238E27FC236}">
                <a16:creationId xmlns:a16="http://schemas.microsoft.com/office/drawing/2014/main" id="{331E9DA0-994E-4431-9D28-91A954C5E34F}"/>
              </a:ext>
            </a:extLst>
          </p:cNvPr>
          <p:cNvSpPr>
            <a:spLocks noGrp="1"/>
          </p:cNvSpPr>
          <p:nvPr>
            <p:ph type="subTitle" idx="1"/>
          </p:nvPr>
        </p:nvSpPr>
        <p:spPr>
          <a:xfrm>
            <a:off x="3045368" y="4074718"/>
            <a:ext cx="6105194" cy="682079"/>
          </a:xfrm>
        </p:spPr>
        <p:txBody>
          <a:bodyPr>
            <a:normAutofit/>
          </a:bodyPr>
          <a:lstStyle/>
          <a:p>
            <a:r>
              <a:rPr lang="fi-FI" dirty="0">
                <a:solidFill>
                  <a:srgbClr val="FFFFFF"/>
                </a:solidFill>
              </a:rPr>
              <a:t>1980 – today</a:t>
            </a:r>
          </a:p>
        </p:txBody>
      </p:sp>
    </p:spTree>
    <p:extLst>
      <p:ext uri="{BB962C8B-B14F-4D97-AF65-F5344CB8AC3E}">
        <p14:creationId xmlns:p14="http://schemas.microsoft.com/office/powerpoint/2010/main" val="40706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a:extLst>
              <a:ext uri="{FF2B5EF4-FFF2-40B4-BE49-F238E27FC236}">
                <a16:creationId xmlns:a16="http://schemas.microsoft.com/office/drawing/2014/main" id="{0D9A59DB-A71C-4889-B7C9-51C3FE216F0C}"/>
              </a:ext>
            </a:extLst>
          </p:cNvPr>
          <p:cNvSpPr>
            <a:spLocks noGrp="1"/>
          </p:cNvSpPr>
          <p:nvPr>
            <p:ph type="title"/>
          </p:nvPr>
        </p:nvSpPr>
        <p:spPr>
          <a:xfrm>
            <a:off x="640080" y="1243013"/>
            <a:ext cx="3855720" cy="4371974"/>
          </a:xfrm>
        </p:spPr>
        <p:txBody>
          <a:bodyPr>
            <a:normAutofit/>
          </a:bodyPr>
          <a:lstStyle/>
          <a:p>
            <a:r>
              <a:rPr lang="fi-FI" dirty="0">
                <a:solidFill>
                  <a:srgbClr val="FFFFFF"/>
                </a:solidFill>
              </a:rPr>
              <a:t>1980-1989</a:t>
            </a:r>
          </a:p>
        </p:txBody>
      </p:sp>
      <p:sp>
        <p:nvSpPr>
          <p:cNvPr id="21" name="Rectangle 2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BA12EDBD-0680-44F1-BAD3-92B9A9CAA21B}"/>
              </a:ext>
            </a:extLst>
          </p:cNvPr>
          <p:cNvSpPr>
            <a:spLocks noGrp="1"/>
          </p:cNvSpPr>
          <p:nvPr>
            <p:ph idx="1"/>
          </p:nvPr>
        </p:nvSpPr>
        <p:spPr>
          <a:xfrm>
            <a:off x="6172200" y="804672"/>
            <a:ext cx="5221224" cy="5230368"/>
          </a:xfrm>
        </p:spPr>
        <p:txBody>
          <a:bodyPr anchor="ctr">
            <a:normAutofit/>
          </a:bodyPr>
          <a:lstStyle/>
          <a:p>
            <a:pPr marL="0" indent="0">
              <a:buNone/>
            </a:pPr>
            <a:endParaRPr lang="fi-FI" sz="2400" dirty="0">
              <a:solidFill>
                <a:srgbClr val="000000"/>
              </a:solidFill>
            </a:endParaRPr>
          </a:p>
          <a:p>
            <a:r>
              <a:rPr lang="fi-FI" sz="2400" dirty="0">
                <a:solidFill>
                  <a:srgbClr val="000000"/>
                </a:solidFill>
              </a:rPr>
              <a:t>In 1981 Greece becomes the 10th member of the EU.</a:t>
            </a:r>
          </a:p>
          <a:p>
            <a:r>
              <a:rPr lang="fi-FI" sz="2400" dirty="0">
                <a:solidFill>
                  <a:srgbClr val="000000"/>
                </a:solidFill>
              </a:rPr>
              <a:t>In 1986 Spain and Portugal follow.</a:t>
            </a:r>
          </a:p>
          <a:p>
            <a:r>
              <a:rPr lang="fi-FI" sz="2400" dirty="0">
                <a:solidFill>
                  <a:srgbClr val="000000"/>
                </a:solidFill>
              </a:rPr>
              <a:t>With the fall of the Berlin Wall on November 9, 1989 Germany is finally reunited again.</a:t>
            </a:r>
          </a:p>
        </p:txBody>
      </p:sp>
      <p:sp>
        <p:nvSpPr>
          <p:cNvPr id="5" name="Textfeld 4">
            <a:extLst>
              <a:ext uri="{FF2B5EF4-FFF2-40B4-BE49-F238E27FC236}">
                <a16:creationId xmlns:a16="http://schemas.microsoft.com/office/drawing/2014/main" id="{1E655917-2FD1-4F26-8538-C21265316189}"/>
              </a:ext>
            </a:extLst>
          </p:cNvPr>
          <p:cNvSpPr txBox="1"/>
          <p:nvPr/>
        </p:nvSpPr>
        <p:spPr>
          <a:xfrm>
            <a:off x="6301666" y="6299983"/>
            <a:ext cx="6389517" cy="646331"/>
          </a:xfrm>
          <a:prstGeom prst="rect">
            <a:avLst/>
          </a:prstGeom>
          <a:noFill/>
        </p:spPr>
        <p:txBody>
          <a:bodyPr wrap="square" rtlCol="0">
            <a:spAutoFit/>
          </a:bodyPr>
          <a:lstStyle/>
          <a:p>
            <a:r>
              <a:rPr lang="de-DE" sz="1200" dirty="0">
                <a:solidFill>
                  <a:schemeClr val="bg1"/>
                </a:solidFill>
              </a:rPr>
              <a:t>source: https://europa.eu/european-union/about-eu/history_en#1980-1989ps_</a:t>
            </a:r>
            <a:r>
              <a:rPr lang="de-DE" sz="1200" dirty="0"/>
              <a:t>en</a:t>
            </a:r>
            <a:r>
              <a:rPr lang="de-DE" dirty="0"/>
              <a:t>#1980-1989</a:t>
            </a:r>
          </a:p>
        </p:txBody>
      </p:sp>
    </p:spTree>
    <p:extLst>
      <p:ext uri="{BB962C8B-B14F-4D97-AF65-F5344CB8AC3E}">
        <p14:creationId xmlns:p14="http://schemas.microsoft.com/office/powerpoint/2010/main" val="205342337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a:extLst>
              <a:ext uri="{FF2B5EF4-FFF2-40B4-BE49-F238E27FC236}">
                <a16:creationId xmlns:a16="http://schemas.microsoft.com/office/drawing/2014/main" id="{0D9A59DB-A71C-4889-B7C9-51C3FE216F0C}"/>
              </a:ext>
            </a:extLst>
          </p:cNvPr>
          <p:cNvSpPr>
            <a:spLocks noGrp="1"/>
          </p:cNvSpPr>
          <p:nvPr>
            <p:ph type="title"/>
          </p:nvPr>
        </p:nvSpPr>
        <p:spPr>
          <a:xfrm>
            <a:off x="640080" y="1243013"/>
            <a:ext cx="3855720" cy="4371974"/>
          </a:xfrm>
        </p:spPr>
        <p:txBody>
          <a:bodyPr>
            <a:normAutofit/>
          </a:bodyPr>
          <a:lstStyle/>
          <a:p>
            <a:r>
              <a:rPr lang="fi-FI" dirty="0">
                <a:solidFill>
                  <a:srgbClr val="FFFFFF"/>
                </a:solidFill>
              </a:rPr>
              <a:t>1990-1999</a:t>
            </a:r>
          </a:p>
        </p:txBody>
      </p:sp>
      <p:sp>
        <p:nvSpPr>
          <p:cNvPr id="21" name="Rectangle 2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BA12EDBD-0680-44F1-BAD3-92B9A9CAA21B}"/>
              </a:ext>
            </a:extLst>
          </p:cNvPr>
          <p:cNvSpPr>
            <a:spLocks noGrp="1"/>
          </p:cNvSpPr>
          <p:nvPr>
            <p:ph idx="1"/>
          </p:nvPr>
        </p:nvSpPr>
        <p:spPr>
          <a:xfrm>
            <a:off x="6172200" y="804672"/>
            <a:ext cx="5221224" cy="5230368"/>
          </a:xfrm>
        </p:spPr>
        <p:txBody>
          <a:bodyPr anchor="ctr">
            <a:normAutofit/>
          </a:bodyPr>
          <a:lstStyle/>
          <a:p>
            <a:pPr marL="0" indent="0">
              <a:buNone/>
            </a:pPr>
            <a:endParaRPr lang="fi-FI" sz="2400" dirty="0">
              <a:solidFill>
                <a:srgbClr val="000000"/>
              </a:solidFill>
            </a:endParaRPr>
          </a:p>
          <a:p>
            <a:r>
              <a:rPr lang="fi-FI" sz="2400" dirty="0">
                <a:solidFill>
                  <a:srgbClr val="000000"/>
                </a:solidFill>
              </a:rPr>
              <a:t>In 1993 a single market is created, bringing Europe closer together:</a:t>
            </a:r>
          </a:p>
          <a:p>
            <a:pPr lvl="1"/>
            <a:r>
              <a:rPr lang="fi-FI" sz="2000" dirty="0">
                <a:solidFill>
                  <a:srgbClr val="000000"/>
                </a:solidFill>
              </a:rPr>
              <a:t>freedom of movement of goods, services, people and money</a:t>
            </a:r>
          </a:p>
          <a:p>
            <a:r>
              <a:rPr lang="fi-FI" sz="2400" dirty="0">
                <a:solidFill>
                  <a:srgbClr val="000000"/>
                </a:solidFill>
              </a:rPr>
              <a:t>In 1995 Austria, Finland and Sweden become members of the European Union.</a:t>
            </a:r>
          </a:p>
          <a:p>
            <a:r>
              <a:rPr lang="fi-FI" sz="2400" dirty="0">
                <a:solidFill>
                  <a:srgbClr val="000000"/>
                </a:solidFill>
              </a:rPr>
              <a:t>The Schengen Agreement is signed, allowing Europeans to travel without having their passports checked.</a:t>
            </a:r>
            <a:endParaRPr lang="fi-FI" sz="2000" dirty="0">
              <a:solidFill>
                <a:srgbClr val="000000"/>
              </a:solidFill>
            </a:endParaRPr>
          </a:p>
          <a:p>
            <a:endParaRPr lang="fi-FI" sz="2400" dirty="0">
              <a:solidFill>
                <a:srgbClr val="000000"/>
              </a:solidFill>
            </a:endParaRPr>
          </a:p>
        </p:txBody>
      </p:sp>
      <p:sp>
        <p:nvSpPr>
          <p:cNvPr id="9" name="Textfeld 8">
            <a:extLst>
              <a:ext uri="{FF2B5EF4-FFF2-40B4-BE49-F238E27FC236}">
                <a16:creationId xmlns:a16="http://schemas.microsoft.com/office/drawing/2014/main" id="{E031BE9F-C47F-4AA2-8355-0DEA8B4A3593}"/>
              </a:ext>
            </a:extLst>
          </p:cNvPr>
          <p:cNvSpPr txBox="1"/>
          <p:nvPr/>
        </p:nvSpPr>
        <p:spPr>
          <a:xfrm>
            <a:off x="6301666" y="6299983"/>
            <a:ext cx="6389517" cy="646331"/>
          </a:xfrm>
          <a:prstGeom prst="rect">
            <a:avLst/>
          </a:prstGeom>
          <a:noFill/>
        </p:spPr>
        <p:txBody>
          <a:bodyPr wrap="square" rtlCol="0">
            <a:spAutoFit/>
          </a:bodyPr>
          <a:lstStyle/>
          <a:p>
            <a:r>
              <a:rPr lang="de-DE" sz="1200" dirty="0">
                <a:solidFill>
                  <a:schemeClr val="bg1"/>
                </a:solidFill>
              </a:rPr>
              <a:t>source: https://europa.eu/european-union/about-eu/history_en#1980-1989ps_</a:t>
            </a:r>
            <a:r>
              <a:rPr lang="de-DE" sz="1200" dirty="0"/>
              <a:t>en</a:t>
            </a:r>
            <a:r>
              <a:rPr lang="de-DE" dirty="0"/>
              <a:t>#1980-1989</a:t>
            </a:r>
          </a:p>
        </p:txBody>
      </p:sp>
    </p:spTree>
    <p:extLst>
      <p:ext uri="{BB962C8B-B14F-4D97-AF65-F5344CB8AC3E}">
        <p14:creationId xmlns:p14="http://schemas.microsoft.com/office/powerpoint/2010/main" val="163867077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a:extLst>
              <a:ext uri="{FF2B5EF4-FFF2-40B4-BE49-F238E27FC236}">
                <a16:creationId xmlns:a16="http://schemas.microsoft.com/office/drawing/2014/main" id="{0D9A59DB-A71C-4889-B7C9-51C3FE216F0C}"/>
              </a:ext>
            </a:extLst>
          </p:cNvPr>
          <p:cNvSpPr>
            <a:spLocks noGrp="1"/>
          </p:cNvSpPr>
          <p:nvPr>
            <p:ph type="title"/>
          </p:nvPr>
        </p:nvSpPr>
        <p:spPr>
          <a:xfrm>
            <a:off x="640080" y="1243013"/>
            <a:ext cx="3855720" cy="4371974"/>
          </a:xfrm>
        </p:spPr>
        <p:txBody>
          <a:bodyPr>
            <a:normAutofit/>
          </a:bodyPr>
          <a:lstStyle/>
          <a:p>
            <a:r>
              <a:rPr lang="fi-FI" dirty="0">
                <a:solidFill>
                  <a:srgbClr val="FFFFFF"/>
                </a:solidFill>
              </a:rPr>
              <a:t>2000-2009</a:t>
            </a:r>
          </a:p>
        </p:txBody>
      </p:sp>
      <p:sp>
        <p:nvSpPr>
          <p:cNvPr id="21" name="Rectangle 2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BA12EDBD-0680-44F1-BAD3-92B9A9CAA21B}"/>
              </a:ext>
            </a:extLst>
          </p:cNvPr>
          <p:cNvSpPr>
            <a:spLocks noGrp="1"/>
          </p:cNvSpPr>
          <p:nvPr>
            <p:ph idx="1"/>
          </p:nvPr>
        </p:nvSpPr>
        <p:spPr>
          <a:xfrm>
            <a:off x="6172200" y="804672"/>
            <a:ext cx="5221224" cy="5230368"/>
          </a:xfrm>
        </p:spPr>
        <p:txBody>
          <a:bodyPr anchor="ctr">
            <a:normAutofit/>
          </a:bodyPr>
          <a:lstStyle/>
          <a:p>
            <a:pPr marL="0" indent="0">
              <a:buNone/>
            </a:pPr>
            <a:endParaRPr lang="fi-FI" sz="2400" dirty="0">
              <a:solidFill>
                <a:srgbClr val="000000"/>
              </a:solidFill>
            </a:endParaRPr>
          </a:p>
          <a:p>
            <a:r>
              <a:rPr lang="fi-FI" sz="2400" dirty="0">
                <a:solidFill>
                  <a:srgbClr val="000000"/>
                </a:solidFill>
              </a:rPr>
              <a:t>The Euro is now the currency for many Europeans.</a:t>
            </a:r>
          </a:p>
          <a:p>
            <a:r>
              <a:rPr lang="fi-FI" sz="2400" dirty="0">
                <a:solidFill>
                  <a:srgbClr val="000000"/>
                </a:solidFill>
              </a:rPr>
              <a:t>In 2004 ten new countries join the European Union.</a:t>
            </a:r>
          </a:p>
          <a:p>
            <a:r>
              <a:rPr lang="fi-FI" sz="2400" dirty="0">
                <a:solidFill>
                  <a:srgbClr val="000000"/>
                </a:solidFill>
              </a:rPr>
              <a:t>In 2007 Bulgaria and Romania become members of the European Union.</a:t>
            </a:r>
          </a:p>
          <a:p>
            <a:r>
              <a:rPr lang="fi-FI" sz="2400" dirty="0">
                <a:solidFill>
                  <a:srgbClr val="000000"/>
                </a:solidFill>
              </a:rPr>
              <a:t>In 2008 the financial crisis hits the European economy.</a:t>
            </a:r>
          </a:p>
          <a:p>
            <a:endParaRPr lang="fi-FI" sz="2400" dirty="0">
              <a:solidFill>
                <a:srgbClr val="000000"/>
              </a:solidFill>
            </a:endParaRPr>
          </a:p>
        </p:txBody>
      </p:sp>
      <p:sp>
        <p:nvSpPr>
          <p:cNvPr id="7" name="Textfeld 6">
            <a:extLst>
              <a:ext uri="{FF2B5EF4-FFF2-40B4-BE49-F238E27FC236}">
                <a16:creationId xmlns:a16="http://schemas.microsoft.com/office/drawing/2014/main" id="{D7484DF7-8B40-4EB0-B7F6-AAD604501224}"/>
              </a:ext>
            </a:extLst>
          </p:cNvPr>
          <p:cNvSpPr txBox="1"/>
          <p:nvPr/>
        </p:nvSpPr>
        <p:spPr>
          <a:xfrm>
            <a:off x="6301666" y="6299983"/>
            <a:ext cx="6389517" cy="646331"/>
          </a:xfrm>
          <a:prstGeom prst="rect">
            <a:avLst/>
          </a:prstGeom>
          <a:noFill/>
        </p:spPr>
        <p:txBody>
          <a:bodyPr wrap="square" rtlCol="0">
            <a:spAutoFit/>
          </a:bodyPr>
          <a:lstStyle/>
          <a:p>
            <a:r>
              <a:rPr lang="de-DE" sz="1200" dirty="0">
                <a:solidFill>
                  <a:schemeClr val="bg1"/>
                </a:solidFill>
              </a:rPr>
              <a:t>source: https://europa.eu/european-union/about-eu/history_en#1980-1989ps_</a:t>
            </a:r>
            <a:r>
              <a:rPr lang="de-DE" sz="1200" dirty="0"/>
              <a:t>en</a:t>
            </a:r>
            <a:r>
              <a:rPr lang="de-DE" dirty="0"/>
              <a:t>#1980-1989</a:t>
            </a:r>
          </a:p>
        </p:txBody>
      </p:sp>
    </p:spTree>
    <p:extLst>
      <p:ext uri="{BB962C8B-B14F-4D97-AF65-F5344CB8AC3E}">
        <p14:creationId xmlns:p14="http://schemas.microsoft.com/office/powerpoint/2010/main" val="123374145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a:extLst>
              <a:ext uri="{FF2B5EF4-FFF2-40B4-BE49-F238E27FC236}">
                <a16:creationId xmlns:a16="http://schemas.microsoft.com/office/drawing/2014/main" id="{0D9A59DB-A71C-4889-B7C9-51C3FE216F0C}"/>
              </a:ext>
            </a:extLst>
          </p:cNvPr>
          <p:cNvSpPr>
            <a:spLocks noGrp="1"/>
          </p:cNvSpPr>
          <p:nvPr>
            <p:ph type="title"/>
          </p:nvPr>
        </p:nvSpPr>
        <p:spPr>
          <a:xfrm>
            <a:off x="640080" y="1243013"/>
            <a:ext cx="3855720" cy="4371974"/>
          </a:xfrm>
        </p:spPr>
        <p:txBody>
          <a:bodyPr>
            <a:normAutofit/>
          </a:bodyPr>
          <a:lstStyle/>
          <a:p>
            <a:r>
              <a:rPr lang="fi-FI" dirty="0">
                <a:solidFill>
                  <a:srgbClr val="FFFFFF"/>
                </a:solidFill>
              </a:rPr>
              <a:t>2010-today</a:t>
            </a:r>
          </a:p>
        </p:txBody>
      </p:sp>
      <p:sp>
        <p:nvSpPr>
          <p:cNvPr id="21" name="Rectangle 2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BA12EDBD-0680-44F1-BAD3-92B9A9CAA21B}"/>
              </a:ext>
            </a:extLst>
          </p:cNvPr>
          <p:cNvSpPr>
            <a:spLocks noGrp="1"/>
          </p:cNvSpPr>
          <p:nvPr>
            <p:ph idx="1"/>
          </p:nvPr>
        </p:nvSpPr>
        <p:spPr>
          <a:xfrm>
            <a:off x="6172200" y="804672"/>
            <a:ext cx="5221224" cy="5230368"/>
          </a:xfrm>
        </p:spPr>
        <p:txBody>
          <a:bodyPr anchor="ctr">
            <a:normAutofit fontScale="92500"/>
          </a:bodyPr>
          <a:lstStyle/>
          <a:p>
            <a:pPr marL="0" indent="0">
              <a:buNone/>
            </a:pPr>
            <a:endParaRPr lang="fi-FI" sz="2400" dirty="0">
              <a:solidFill>
                <a:srgbClr val="000000"/>
              </a:solidFill>
            </a:endParaRPr>
          </a:p>
          <a:p>
            <a:r>
              <a:rPr lang="fi-FI" sz="2400" dirty="0">
                <a:solidFill>
                  <a:srgbClr val="000000"/>
                </a:solidFill>
              </a:rPr>
              <a:t>Climate change becomes a more and more important topic.</a:t>
            </a:r>
          </a:p>
          <a:p>
            <a:r>
              <a:rPr lang="fi-FI" sz="2400" dirty="0">
                <a:solidFill>
                  <a:srgbClr val="000000"/>
                </a:solidFill>
              </a:rPr>
              <a:t>The European Union is awarded the Nobel Peace Prize in 2012.</a:t>
            </a:r>
          </a:p>
          <a:p>
            <a:r>
              <a:rPr lang="fi-FI" sz="2400" dirty="0">
                <a:solidFill>
                  <a:srgbClr val="000000"/>
                </a:solidFill>
              </a:rPr>
              <a:t>In 2013 Croatia joins the European Union.</a:t>
            </a:r>
          </a:p>
          <a:p>
            <a:r>
              <a:rPr lang="fi-FI" sz="2400" dirty="0">
                <a:solidFill>
                  <a:srgbClr val="000000"/>
                </a:solidFill>
              </a:rPr>
              <a:t>In 2016, the UK decides to leave the European Union.</a:t>
            </a:r>
          </a:p>
          <a:p>
            <a:r>
              <a:rPr lang="fi-FI" sz="2400" dirty="0">
                <a:solidFill>
                  <a:srgbClr val="000000"/>
                </a:solidFill>
              </a:rPr>
              <a:t>Due to unrest and wars, many people leave their home and seek refuge in the Europe.</a:t>
            </a:r>
          </a:p>
          <a:p>
            <a:r>
              <a:rPr lang="fi-FI" sz="2400" dirty="0">
                <a:solidFill>
                  <a:srgbClr val="000000"/>
                </a:solidFill>
              </a:rPr>
              <a:t>In spring 2020 the corona pandamic reaches Europe and has a severe impact.</a:t>
            </a:r>
          </a:p>
          <a:p>
            <a:endParaRPr lang="fi-FI" sz="2400" dirty="0">
              <a:solidFill>
                <a:srgbClr val="000000"/>
              </a:solidFill>
            </a:endParaRPr>
          </a:p>
        </p:txBody>
      </p:sp>
      <p:sp>
        <p:nvSpPr>
          <p:cNvPr id="7" name="Textfeld 6">
            <a:extLst>
              <a:ext uri="{FF2B5EF4-FFF2-40B4-BE49-F238E27FC236}">
                <a16:creationId xmlns:a16="http://schemas.microsoft.com/office/drawing/2014/main" id="{A1B5E4CC-17B0-493B-9FB3-76FF5D431884}"/>
              </a:ext>
            </a:extLst>
          </p:cNvPr>
          <p:cNvSpPr txBox="1"/>
          <p:nvPr/>
        </p:nvSpPr>
        <p:spPr>
          <a:xfrm>
            <a:off x="6301666" y="6299983"/>
            <a:ext cx="6389517" cy="646331"/>
          </a:xfrm>
          <a:prstGeom prst="rect">
            <a:avLst/>
          </a:prstGeom>
          <a:noFill/>
        </p:spPr>
        <p:txBody>
          <a:bodyPr wrap="square" rtlCol="0">
            <a:spAutoFit/>
          </a:bodyPr>
          <a:lstStyle/>
          <a:p>
            <a:r>
              <a:rPr lang="de-DE" sz="1200" dirty="0">
                <a:solidFill>
                  <a:schemeClr val="bg1"/>
                </a:solidFill>
              </a:rPr>
              <a:t>source: https://europa.eu/european-union/about-eu/history_en#1980-1989ps_</a:t>
            </a:r>
            <a:r>
              <a:rPr lang="de-DE" sz="1200" dirty="0"/>
              <a:t>en</a:t>
            </a:r>
            <a:r>
              <a:rPr lang="de-DE" dirty="0"/>
              <a:t>#1980-1989</a:t>
            </a:r>
          </a:p>
        </p:txBody>
      </p:sp>
    </p:spTree>
    <p:extLst>
      <p:ext uri="{BB962C8B-B14F-4D97-AF65-F5344CB8AC3E}">
        <p14:creationId xmlns:p14="http://schemas.microsoft.com/office/powerpoint/2010/main" val="364761408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9AC45-C3AF-4CE4-B370-7E7AB097C2BD}"/>
              </a:ext>
            </a:extLst>
          </p:cNvPr>
          <p:cNvSpPr>
            <a:spLocks noGrp="1"/>
          </p:cNvSpPr>
          <p:nvPr>
            <p:ph type="ctrTitle"/>
          </p:nvPr>
        </p:nvSpPr>
        <p:spPr/>
        <p:txBody>
          <a:bodyPr/>
          <a:lstStyle/>
          <a:p>
            <a:pPr algn="ctr"/>
            <a:r>
              <a:rPr lang="fr-FR" dirty="0">
                <a:solidFill>
                  <a:srgbClr val="FFFF00"/>
                </a:solidFill>
              </a:rPr>
              <a:t>Europe</a:t>
            </a:r>
            <a:br>
              <a:rPr lang="fr-FR" dirty="0"/>
            </a:br>
            <a:r>
              <a:rPr lang="fr-FR" dirty="0" err="1">
                <a:solidFill>
                  <a:srgbClr val="FFFF00"/>
                </a:solidFill>
              </a:rPr>
              <a:t>Aims</a:t>
            </a:r>
            <a:r>
              <a:rPr lang="fr-FR" dirty="0">
                <a:solidFill>
                  <a:srgbClr val="FFFF00"/>
                </a:solidFill>
              </a:rPr>
              <a:t> and goals</a:t>
            </a:r>
          </a:p>
        </p:txBody>
      </p:sp>
      <p:sp>
        <p:nvSpPr>
          <p:cNvPr id="3" name="Sous-titre 2">
            <a:extLst>
              <a:ext uri="{FF2B5EF4-FFF2-40B4-BE49-F238E27FC236}">
                <a16:creationId xmlns:a16="http://schemas.microsoft.com/office/drawing/2014/main" id="{F96992FF-30B1-4457-9AA7-9789D2F85503}"/>
              </a:ext>
            </a:extLst>
          </p:cNvPr>
          <p:cNvSpPr>
            <a:spLocks noGrp="1"/>
          </p:cNvSpPr>
          <p:nvPr>
            <p:ph type="subTitle" idx="1"/>
          </p:nvPr>
        </p:nvSpPr>
        <p:spPr/>
        <p:txBody>
          <a:bodyPr/>
          <a:lstStyle/>
          <a:p>
            <a:endParaRPr lang="fr-FR" dirty="0"/>
          </a:p>
        </p:txBody>
      </p:sp>
      <p:pic>
        <p:nvPicPr>
          <p:cNvPr id="6" name="Image 5">
            <a:extLst>
              <a:ext uri="{FF2B5EF4-FFF2-40B4-BE49-F238E27FC236}">
                <a16:creationId xmlns:a16="http://schemas.microsoft.com/office/drawing/2014/main" id="{B1DB7EE7-7B59-4E37-BACE-9E3C4AC9B846}"/>
              </a:ext>
            </a:extLst>
          </p:cNvPr>
          <p:cNvPicPr>
            <a:picLocks noChangeAspect="1"/>
          </p:cNvPicPr>
          <p:nvPr/>
        </p:nvPicPr>
        <p:blipFill>
          <a:blip r:embed="rId2"/>
          <a:stretch>
            <a:fillRect/>
          </a:stretch>
        </p:blipFill>
        <p:spPr>
          <a:xfrm rot="702805">
            <a:off x="9147314" y="958757"/>
            <a:ext cx="2011017" cy="2011017"/>
          </a:xfrm>
          <a:prstGeom prst="rect">
            <a:avLst/>
          </a:prstGeom>
        </p:spPr>
      </p:pic>
    </p:spTree>
    <p:extLst>
      <p:ext uri="{BB962C8B-B14F-4D97-AF65-F5344CB8AC3E}">
        <p14:creationId xmlns:p14="http://schemas.microsoft.com/office/powerpoint/2010/main" val="427537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6EE9DE-FBD1-47F9-B34F-B3AD240B9C15}"/>
              </a:ext>
            </a:extLst>
          </p:cNvPr>
          <p:cNvSpPr txBox="1"/>
          <p:nvPr/>
        </p:nvSpPr>
        <p:spPr>
          <a:xfrm>
            <a:off x="798098" y="983431"/>
            <a:ext cx="9069234" cy="2708434"/>
          </a:xfrm>
          <a:prstGeom prst="rect">
            <a:avLst/>
          </a:prstGeom>
          <a:noFill/>
        </p:spPr>
        <p:txBody>
          <a:bodyPr wrap="square" rtlCol="0">
            <a:spAutoFit/>
          </a:bodyPr>
          <a:lstStyle/>
          <a:p>
            <a:r>
              <a:rPr lang="en-US" sz="4000" b="1" dirty="0">
                <a:solidFill>
                  <a:srgbClr val="FFFF00"/>
                </a:solidFill>
              </a:rPr>
              <a:t>Objectives</a:t>
            </a:r>
          </a:p>
          <a:p>
            <a:pPr algn="just"/>
            <a:endParaRPr lang="en-US" b="1" dirty="0"/>
          </a:p>
          <a:p>
            <a:pPr algn="just"/>
            <a:r>
              <a:rPr lang="en-US" sz="2800" dirty="0"/>
              <a:t>The European Union’s main objective is to promote peace, follow the EU’s </a:t>
            </a:r>
            <a:r>
              <a:rPr lang="en-US" sz="2800" dirty="0">
                <a:hlinkClick r:id="rId2">
                  <a:extLst>
                    <a:ext uri="{A12FA001-AC4F-418D-AE19-62706E023703}">
                      <ahyp:hlinkClr xmlns:ahyp="http://schemas.microsoft.com/office/drawing/2018/hyperlinkcolor" val="tx"/>
                    </a:ext>
                  </a:extLst>
                </a:hlinkClick>
              </a:rPr>
              <a:t>values</a:t>
            </a:r>
            <a:r>
              <a:rPr lang="en-US" sz="2800" dirty="0"/>
              <a:t> and improve the wellbeing of nations. The European Parliament and other institutions see to it that these objectives are achieved.</a:t>
            </a:r>
          </a:p>
        </p:txBody>
      </p:sp>
    </p:spTree>
    <p:extLst>
      <p:ext uri="{BB962C8B-B14F-4D97-AF65-F5344CB8AC3E}">
        <p14:creationId xmlns:p14="http://schemas.microsoft.com/office/powerpoint/2010/main" val="164983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910BD14-5ECB-4ECA-A38D-84993F509248}"/>
              </a:ext>
            </a:extLst>
          </p:cNvPr>
          <p:cNvSpPr txBox="1"/>
          <p:nvPr/>
        </p:nvSpPr>
        <p:spPr>
          <a:xfrm>
            <a:off x="954157" y="702365"/>
            <a:ext cx="10363200" cy="4801314"/>
          </a:xfrm>
          <a:prstGeom prst="rect">
            <a:avLst/>
          </a:prstGeom>
          <a:noFill/>
        </p:spPr>
        <p:txBody>
          <a:bodyPr wrap="square" rtlCol="0">
            <a:spAutoFit/>
          </a:bodyPr>
          <a:lstStyle/>
          <a:p>
            <a:r>
              <a:rPr lang="en-US" b="1" dirty="0">
                <a:solidFill>
                  <a:srgbClr val="FFFF00"/>
                </a:solidFill>
              </a:rPr>
              <a:t>* A common European area without borders</a:t>
            </a:r>
          </a:p>
          <a:p>
            <a:r>
              <a:rPr lang="en-US" dirty="0"/>
              <a:t>The objective is to create a free and safe Europe with no internal borders. The citizens living in the area enjoy the rights granted by the European Union.</a:t>
            </a:r>
          </a:p>
          <a:p>
            <a:endParaRPr lang="en-US" dirty="0"/>
          </a:p>
          <a:p>
            <a:r>
              <a:rPr lang="en-US" b="1" dirty="0">
                <a:solidFill>
                  <a:srgbClr val="FFFF00"/>
                </a:solidFill>
              </a:rPr>
              <a:t>* Internal market</a:t>
            </a:r>
          </a:p>
          <a:p>
            <a:r>
              <a:rPr lang="en-US" dirty="0"/>
              <a:t>The objective is to ensure smooth and efficient trade within Europe. Competition between companies is free and fair.</a:t>
            </a:r>
          </a:p>
          <a:p>
            <a:endParaRPr lang="en-US" dirty="0"/>
          </a:p>
          <a:p>
            <a:r>
              <a:rPr lang="en-US" b="1" dirty="0">
                <a:solidFill>
                  <a:srgbClr val="FFFF00"/>
                </a:solidFill>
              </a:rPr>
              <a:t>* Stable and sustainable development</a:t>
            </a:r>
          </a:p>
          <a:p>
            <a:r>
              <a:rPr lang="en-US" dirty="0"/>
              <a:t>The objective is to ensure Europe’s sustainable and steady development. It means balanced economic growth and stable prices. The European Union seeks to create a competitive market economy which takes into account people’s wellbeing and social needs. An important issue is environmental protection. Efforts are made to protect the environment and repair any damage made.</a:t>
            </a:r>
          </a:p>
          <a:p>
            <a:endParaRPr lang="en-US" dirty="0"/>
          </a:p>
          <a:p>
            <a:r>
              <a:rPr lang="en-US" b="1" dirty="0">
                <a:solidFill>
                  <a:srgbClr val="FFFF00"/>
                </a:solidFill>
              </a:rPr>
              <a:t>* Scientific and technological development</a:t>
            </a:r>
          </a:p>
          <a:p>
            <a:r>
              <a:rPr lang="en-US" dirty="0"/>
              <a:t>The European Union supports the advancement of science and technology and invests in education. Another objective is to achieve a skilled workforce and a high standard of technological production.</a:t>
            </a:r>
          </a:p>
        </p:txBody>
      </p:sp>
    </p:spTree>
    <p:extLst>
      <p:ext uri="{BB962C8B-B14F-4D97-AF65-F5344CB8AC3E}">
        <p14:creationId xmlns:p14="http://schemas.microsoft.com/office/powerpoint/2010/main" val="4070799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B6A71D-C7FE-46A5-B4F1-F3D1CDF6832F}"/>
              </a:ext>
            </a:extLst>
          </p:cNvPr>
          <p:cNvSpPr txBox="1"/>
          <p:nvPr/>
        </p:nvSpPr>
        <p:spPr>
          <a:xfrm>
            <a:off x="490330" y="463825"/>
            <a:ext cx="10760765" cy="3970318"/>
          </a:xfrm>
          <a:prstGeom prst="rect">
            <a:avLst/>
          </a:prstGeom>
          <a:noFill/>
        </p:spPr>
        <p:txBody>
          <a:bodyPr wrap="square" rtlCol="0">
            <a:spAutoFit/>
          </a:bodyPr>
          <a:lstStyle/>
          <a:p>
            <a:r>
              <a:rPr lang="en-US" b="1" dirty="0">
                <a:solidFill>
                  <a:srgbClr val="FFFF00"/>
                </a:solidFill>
              </a:rPr>
              <a:t>* Prevention of social exclusion</a:t>
            </a:r>
          </a:p>
          <a:p>
            <a:r>
              <a:rPr lang="en-US" dirty="0"/>
              <a:t>The European Union works hard to prevent social exclusion. It seeks to prevent people from drifting outside the </a:t>
            </a:r>
            <a:r>
              <a:rPr lang="en-US" dirty="0" err="1"/>
              <a:t>labour</a:t>
            </a:r>
            <a:r>
              <a:rPr lang="en-US" dirty="0"/>
              <a:t> market and society. Efforts are made to eliminate poverty. The Union works for equality. Minority rights are protected. Social security is improved. Men and women must be treated equally. Children’s rights must be protected and children given a happy childhood. Old people must be looked after and respected.</a:t>
            </a:r>
          </a:p>
          <a:p>
            <a:endParaRPr lang="en-US" dirty="0"/>
          </a:p>
          <a:p>
            <a:r>
              <a:rPr lang="en-US" b="1" dirty="0">
                <a:solidFill>
                  <a:srgbClr val="FFFF00"/>
                </a:solidFill>
              </a:rPr>
              <a:t>* Solidarity</a:t>
            </a:r>
          </a:p>
          <a:p>
            <a:r>
              <a:rPr lang="en-US" dirty="0"/>
              <a:t>Solidarity between countries and people is promoted in the field of the economy, social equality and regions. The member states must be loyal to one another. It means that states must take responsibility for and be understanding of one another.</a:t>
            </a:r>
          </a:p>
          <a:p>
            <a:endParaRPr lang="en-US" dirty="0"/>
          </a:p>
          <a:p>
            <a:r>
              <a:rPr lang="en-US" b="1" dirty="0">
                <a:solidFill>
                  <a:srgbClr val="FFFF00"/>
                </a:solidFill>
              </a:rPr>
              <a:t>* Respect for languages and cultures</a:t>
            </a:r>
          </a:p>
          <a:p>
            <a:r>
              <a:rPr lang="en-US" dirty="0"/>
              <a:t>The European Union respects the languages and cultures of the individual countries. National cultures and the common European culture are cherished and developed.</a:t>
            </a:r>
          </a:p>
        </p:txBody>
      </p:sp>
    </p:spTree>
    <p:extLst>
      <p:ext uri="{BB962C8B-B14F-4D97-AF65-F5344CB8AC3E}">
        <p14:creationId xmlns:p14="http://schemas.microsoft.com/office/powerpoint/2010/main" val="134775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F0DE08-2F30-4EC9-ACEF-AFACA5083D70}"/>
              </a:ext>
            </a:extLst>
          </p:cNvPr>
          <p:cNvSpPr txBox="1"/>
          <p:nvPr/>
        </p:nvSpPr>
        <p:spPr>
          <a:xfrm>
            <a:off x="1166191" y="1073426"/>
            <a:ext cx="10217426" cy="5078313"/>
          </a:xfrm>
          <a:prstGeom prst="rect">
            <a:avLst/>
          </a:prstGeom>
          <a:noFill/>
        </p:spPr>
        <p:txBody>
          <a:bodyPr wrap="square" rtlCol="0">
            <a:spAutoFit/>
          </a:bodyPr>
          <a:lstStyle/>
          <a:p>
            <a:r>
              <a:rPr lang="en-US" b="1" dirty="0">
                <a:solidFill>
                  <a:srgbClr val="FFFF00"/>
                </a:solidFill>
              </a:rPr>
              <a:t>* Common foreign and security policy</a:t>
            </a:r>
          </a:p>
          <a:p>
            <a:r>
              <a:rPr lang="en-US" dirty="0"/>
              <a:t>The European Union seeks to promote peace not only in Europe but also elsewhere in the world. It seeks to ensure that peace is maintained in Europe and that people have security. With the common foreign policy, the European Union wants to make sure that the resources of the planet are used sensibly and that the environment is not destroyed. The European Union also wishes to respect other countries and nations. It works for free and fair trade and tries to eliminate poverty. Human rights are important all over the world. The European Union follows the Charter of the United Nations and underlines the importance of common international rules.</a:t>
            </a:r>
          </a:p>
          <a:p>
            <a:endParaRPr lang="en-US" dirty="0"/>
          </a:p>
          <a:p>
            <a:endParaRPr lang="en-US" dirty="0"/>
          </a:p>
          <a:p>
            <a:r>
              <a:rPr lang="en-US" dirty="0"/>
              <a:t>The European Union’s general objectives are recorded in the </a:t>
            </a:r>
            <a:r>
              <a:rPr lang="en-US" dirty="0">
                <a:hlinkClick r:id="rId2"/>
              </a:rPr>
              <a:t>Treaties</a:t>
            </a:r>
            <a:r>
              <a:rPr lang="en-US" dirty="0"/>
              <a:t> of the European Union.</a:t>
            </a:r>
          </a:p>
          <a:p>
            <a:endParaRPr lang="en-US" dirty="0"/>
          </a:p>
          <a:p>
            <a:endParaRPr lang="en-US" dirty="0"/>
          </a:p>
          <a:p>
            <a:endParaRPr lang="en-US" dirty="0"/>
          </a:p>
          <a:p>
            <a:endParaRPr lang="en-US" dirty="0"/>
          </a:p>
          <a:p>
            <a:endParaRPr lang="en-US" dirty="0"/>
          </a:p>
          <a:p>
            <a:endParaRPr lang="en-US" dirty="0"/>
          </a:p>
          <a:p>
            <a:pPr algn="r"/>
            <a:r>
              <a:rPr lang="en-US" dirty="0"/>
              <a:t>From https://europarlamentti.info/en/values-and-objectives/objectives/</a:t>
            </a:r>
          </a:p>
        </p:txBody>
      </p:sp>
    </p:spTree>
    <p:extLst>
      <p:ext uri="{BB962C8B-B14F-4D97-AF65-F5344CB8AC3E}">
        <p14:creationId xmlns:p14="http://schemas.microsoft.com/office/powerpoint/2010/main" val="387690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0301B3-1A86-4947-B74C-4BEE2700000A}"/>
              </a:ext>
            </a:extLst>
          </p:cNvPr>
          <p:cNvSpPr>
            <a:spLocks noGrp="1"/>
          </p:cNvSpPr>
          <p:nvPr>
            <p:ph type="title"/>
          </p:nvPr>
        </p:nvSpPr>
        <p:spPr/>
        <p:txBody>
          <a:bodyPr/>
          <a:lstStyle/>
          <a:p>
            <a:pPr algn="ctr"/>
            <a:r>
              <a:rPr lang="fr-FR" sz="4400" dirty="0"/>
              <a:t>EU </a:t>
            </a:r>
            <a:r>
              <a:rPr lang="fr-FR" sz="4400" dirty="0" err="1"/>
              <a:t>member</a:t>
            </a:r>
            <a:r>
              <a:rPr lang="fr-FR" sz="4400" dirty="0"/>
              <a:t> countries in brief</a:t>
            </a:r>
            <a:br>
              <a:rPr lang="fr-FR" sz="3600" dirty="0"/>
            </a:br>
            <a:endParaRPr lang="it-IT" dirty="0"/>
          </a:p>
        </p:txBody>
      </p:sp>
      <p:sp>
        <p:nvSpPr>
          <p:cNvPr id="3" name="Segnaposto contenuto 2">
            <a:extLst>
              <a:ext uri="{FF2B5EF4-FFF2-40B4-BE49-F238E27FC236}">
                <a16:creationId xmlns:a16="http://schemas.microsoft.com/office/drawing/2014/main" id="{72E07F98-3EE0-4B0F-BDA6-1D9CC77BADD4}"/>
              </a:ext>
            </a:extLst>
          </p:cNvPr>
          <p:cNvSpPr>
            <a:spLocks noGrp="1"/>
          </p:cNvSpPr>
          <p:nvPr>
            <p:ph idx="1"/>
          </p:nvPr>
        </p:nvSpPr>
        <p:spPr>
          <a:xfrm>
            <a:off x="685801" y="1577009"/>
            <a:ext cx="10131425" cy="3987433"/>
          </a:xfrm>
        </p:spPr>
        <p:txBody>
          <a:bodyPr>
            <a:normAutofit lnSpcReduction="10000"/>
          </a:bodyPr>
          <a:lstStyle/>
          <a:p>
            <a:pPr marL="0" indent="0">
              <a:buNone/>
            </a:pPr>
            <a:endParaRPr lang="en-US" sz="2800" kern="150" dirty="0">
              <a:effectLst/>
              <a:ea typeface="NSimSun" panose="02010609030101010101" pitchFamily="49" charset="-122"/>
              <a:cs typeface="Lucida Sans" panose="020B0602030504020204" pitchFamily="34" charset="0"/>
            </a:endParaRPr>
          </a:p>
          <a:p>
            <a:pPr marL="0" indent="0">
              <a:buNone/>
            </a:pPr>
            <a:r>
              <a:rPr lang="en-US" sz="2800" kern="150" dirty="0">
                <a:effectLst/>
                <a:ea typeface="NSimSun" panose="02010609030101010101" pitchFamily="49" charset="-122"/>
                <a:cs typeface="Lucida Sans" panose="020B0602030504020204" pitchFamily="34" charset="0"/>
              </a:rPr>
              <a:t>The enlargement of the European Union has seen a constant evolution; the number of member states is therefore expected to grow. </a:t>
            </a:r>
          </a:p>
          <a:p>
            <a:pPr marL="0" indent="0">
              <a:buNone/>
            </a:pPr>
            <a:r>
              <a:rPr lang="en-US" sz="2800" kern="150" dirty="0">
                <a:effectLst/>
                <a:ea typeface="NSimSun" panose="02010609030101010101" pitchFamily="49" charset="-122"/>
                <a:cs typeface="Lucida Sans" panose="020B0602030504020204" pitchFamily="34" charset="0"/>
              </a:rPr>
              <a:t>After the accession of Croatia on 1 July 2013, and the exit of the UK on January 31st, 2020, the EU counts now 27 member states which share common values​​.</a:t>
            </a:r>
            <a:endParaRPr lang="it-IT" sz="2800" kern="150" dirty="0">
              <a:effectLst/>
              <a:ea typeface="NSimSun" panose="02010609030101010101" pitchFamily="49" charset="-122"/>
              <a:cs typeface="Lucida Sans" panose="020B0602030504020204" pitchFamily="34" charset="0"/>
            </a:endParaRPr>
          </a:p>
          <a:p>
            <a:pPr marL="0" indent="0">
              <a:buNone/>
            </a:pPr>
            <a:r>
              <a:rPr lang="en-US" sz="2800" kern="0" dirty="0">
                <a:effectLst/>
                <a:ea typeface="NSimSun" panose="02010609030101010101" pitchFamily="49" charset="-122"/>
                <a:cs typeface="Lucida Sans" panose="020B0602030504020204" pitchFamily="34" charset="0"/>
              </a:rPr>
              <a:t>A European citizen is free to live and work in all EU countries</a:t>
            </a:r>
            <a:endParaRPr lang="it-IT" sz="2800" kern="150" dirty="0">
              <a:effectLst/>
              <a:ea typeface="NSimSun" panose="02010609030101010101" pitchFamily="49" charset="-122"/>
              <a:cs typeface="Lucida Sans" panose="020B0602030504020204" pitchFamily="34" charset="0"/>
            </a:endParaRPr>
          </a:p>
          <a:p>
            <a:pPr marL="0" indent="0">
              <a:buNone/>
            </a:pPr>
            <a:endParaRPr lang="it-IT" sz="2800" kern="150" dirty="0">
              <a:effectLst/>
              <a:ea typeface="NSimSun" panose="02010609030101010101" pitchFamily="49" charset="-122"/>
              <a:cs typeface="Lucida Sans" panose="020B0602030504020204" pitchFamily="34" charset="0"/>
            </a:endParaRPr>
          </a:p>
          <a:p>
            <a:pPr marL="0" indent="0">
              <a:buNone/>
            </a:pPr>
            <a:endParaRPr lang="it-IT" dirty="0"/>
          </a:p>
        </p:txBody>
      </p:sp>
    </p:spTree>
    <p:extLst>
      <p:ext uri="{BB962C8B-B14F-4D97-AF65-F5344CB8AC3E}">
        <p14:creationId xmlns:p14="http://schemas.microsoft.com/office/powerpoint/2010/main" val="135899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280D24-264D-45BD-B46D-6A2540486482}"/>
              </a:ext>
            </a:extLst>
          </p:cNvPr>
          <p:cNvSpPr>
            <a:spLocks noGrp="1"/>
          </p:cNvSpPr>
          <p:nvPr>
            <p:ph type="title"/>
          </p:nvPr>
        </p:nvSpPr>
        <p:spPr>
          <a:xfrm>
            <a:off x="685801" y="331306"/>
            <a:ext cx="10131425" cy="6241772"/>
          </a:xfrm>
        </p:spPr>
        <p:txBody>
          <a:bodyPr>
            <a:normAutofit/>
          </a:bodyPr>
          <a:lstStyle/>
          <a:p>
            <a:r>
              <a:rPr lang="it-IT" sz="2000" cap="none">
                <a:latin typeface="+mn-lt"/>
              </a:rPr>
              <a:t>Dutch, French</a:t>
            </a:r>
            <a:endParaRPr lang="it-IT" sz="2000" cap="none" dirty="0">
              <a:latin typeface="+mn-lt"/>
            </a:endParaRPr>
          </a:p>
        </p:txBody>
      </p:sp>
      <p:graphicFrame>
        <p:nvGraphicFramePr>
          <p:cNvPr id="3" name="Tabella 3">
            <a:extLst>
              <a:ext uri="{FF2B5EF4-FFF2-40B4-BE49-F238E27FC236}">
                <a16:creationId xmlns:a16="http://schemas.microsoft.com/office/drawing/2014/main" id="{55B19564-7735-4F87-919E-F73E03F2EFED}"/>
              </a:ext>
            </a:extLst>
          </p:cNvPr>
          <p:cNvGraphicFramePr>
            <a:graphicFrameLocks noGrp="1"/>
          </p:cNvGraphicFramePr>
          <p:nvPr>
            <p:extLst>
              <p:ext uri="{D42A27DB-BD31-4B8C-83A1-F6EECF244321}">
                <p14:modId xmlns:p14="http://schemas.microsoft.com/office/powerpoint/2010/main" val="4003517312"/>
              </p:ext>
            </p:extLst>
          </p:nvPr>
        </p:nvGraphicFramePr>
        <p:xfrm>
          <a:off x="1046922" y="940902"/>
          <a:ext cx="9925879" cy="5572536"/>
        </p:xfrm>
        <a:graphic>
          <a:graphicData uri="http://schemas.openxmlformats.org/drawingml/2006/table">
            <a:tbl>
              <a:tblPr firstRow="1" bandRow="1">
                <a:tableStyleId>{5C22544A-7EE6-4342-B048-85BDC9FD1C3A}</a:tableStyleId>
              </a:tblPr>
              <a:tblGrid>
                <a:gridCol w="2481470">
                  <a:extLst>
                    <a:ext uri="{9D8B030D-6E8A-4147-A177-3AD203B41FA5}">
                      <a16:colId xmlns:a16="http://schemas.microsoft.com/office/drawing/2014/main" val="930389082"/>
                    </a:ext>
                  </a:extLst>
                </a:gridCol>
                <a:gridCol w="2481470">
                  <a:extLst>
                    <a:ext uri="{9D8B030D-6E8A-4147-A177-3AD203B41FA5}">
                      <a16:colId xmlns:a16="http://schemas.microsoft.com/office/drawing/2014/main" val="2505782711"/>
                    </a:ext>
                  </a:extLst>
                </a:gridCol>
                <a:gridCol w="2913029">
                  <a:extLst>
                    <a:ext uri="{9D8B030D-6E8A-4147-A177-3AD203B41FA5}">
                      <a16:colId xmlns:a16="http://schemas.microsoft.com/office/drawing/2014/main" val="219633059"/>
                    </a:ext>
                  </a:extLst>
                </a:gridCol>
                <a:gridCol w="2049910">
                  <a:extLst>
                    <a:ext uri="{9D8B030D-6E8A-4147-A177-3AD203B41FA5}">
                      <a16:colId xmlns:a16="http://schemas.microsoft.com/office/drawing/2014/main" val="3409488569"/>
                    </a:ext>
                  </a:extLst>
                </a:gridCol>
              </a:tblGrid>
              <a:tr h="469725">
                <a:tc>
                  <a:txBody>
                    <a:bodyPr/>
                    <a:lstStyle/>
                    <a:p>
                      <a:r>
                        <a:rPr lang="it-IT" dirty="0"/>
                        <a:t>COUNTRY</a:t>
                      </a:r>
                    </a:p>
                  </a:txBody>
                  <a:tcPr/>
                </a:tc>
                <a:tc>
                  <a:txBody>
                    <a:bodyPr/>
                    <a:lstStyle/>
                    <a:p>
                      <a:r>
                        <a:rPr lang="it-IT" dirty="0"/>
                        <a:t>CAPITAL</a:t>
                      </a:r>
                    </a:p>
                  </a:txBody>
                  <a:tcPr/>
                </a:tc>
                <a:tc>
                  <a:txBody>
                    <a:bodyPr/>
                    <a:lstStyle/>
                    <a:p>
                      <a:r>
                        <a:rPr lang="it-IT" dirty="0"/>
                        <a:t>OFFICIAL EU LANGUAGE(S)</a:t>
                      </a:r>
                    </a:p>
                  </a:txBody>
                  <a:tcPr/>
                </a:tc>
                <a:tc>
                  <a:txBody>
                    <a:bodyPr/>
                    <a:lstStyle/>
                    <a:p>
                      <a:r>
                        <a:rPr lang="it-IT" dirty="0"/>
                        <a:t>FLAG</a:t>
                      </a:r>
                    </a:p>
                  </a:txBody>
                  <a:tcPr/>
                </a:tc>
                <a:extLst>
                  <a:ext uri="{0D108BD9-81ED-4DB2-BD59-A6C34878D82A}">
                    <a16:rowId xmlns:a16="http://schemas.microsoft.com/office/drawing/2014/main" val="3026185580"/>
                  </a:ext>
                </a:extLst>
              </a:tr>
              <a:tr h="566979">
                <a:tc>
                  <a:txBody>
                    <a:bodyPr/>
                    <a:lstStyle/>
                    <a:p>
                      <a:r>
                        <a:rPr lang="it-IT" dirty="0"/>
                        <a:t>AUSTRIA</a:t>
                      </a:r>
                    </a:p>
                  </a:txBody>
                  <a:tcPr/>
                </a:tc>
                <a:tc>
                  <a:txBody>
                    <a:bodyPr/>
                    <a:lstStyle/>
                    <a:p>
                      <a:r>
                        <a:rPr lang="it-IT" dirty="0"/>
                        <a:t>Vienna</a:t>
                      </a:r>
                    </a:p>
                  </a:txBody>
                  <a:tcPr/>
                </a:tc>
                <a:tc>
                  <a:txBody>
                    <a:bodyPr/>
                    <a:lstStyle/>
                    <a:p>
                      <a:r>
                        <a:rPr lang="it-IT" dirty="0" err="1"/>
                        <a:t>German</a:t>
                      </a:r>
                      <a:endParaRPr lang="it-IT" dirty="0"/>
                    </a:p>
                  </a:txBody>
                  <a:tcPr/>
                </a:tc>
                <a:tc>
                  <a:txBody>
                    <a:bodyPr/>
                    <a:lstStyle/>
                    <a:p>
                      <a:endParaRPr lang="it-IT"/>
                    </a:p>
                  </a:txBody>
                  <a:tcPr/>
                </a:tc>
                <a:extLst>
                  <a:ext uri="{0D108BD9-81ED-4DB2-BD59-A6C34878D82A}">
                    <a16:rowId xmlns:a16="http://schemas.microsoft.com/office/drawing/2014/main" val="1958983272"/>
                  </a:ext>
                </a:extLst>
              </a:tr>
              <a:tr h="566979">
                <a:tc>
                  <a:txBody>
                    <a:bodyPr/>
                    <a:lstStyle/>
                    <a:p>
                      <a:r>
                        <a:rPr lang="it-IT" dirty="0"/>
                        <a:t>BELGIUM</a:t>
                      </a:r>
                    </a:p>
                  </a:txBody>
                  <a:tcPr/>
                </a:tc>
                <a:tc>
                  <a:txBody>
                    <a:bodyPr/>
                    <a:lstStyle/>
                    <a:p>
                      <a:r>
                        <a:rPr lang="it-IT" dirty="0" err="1"/>
                        <a:t>Brussels</a:t>
                      </a:r>
                      <a:endParaRPr lang="it-IT" dirty="0"/>
                    </a:p>
                  </a:txBody>
                  <a:tcPr/>
                </a:tc>
                <a:tc>
                  <a:txBody>
                    <a:bodyPr/>
                    <a:lstStyle/>
                    <a:p>
                      <a:r>
                        <a:rPr lang="it-IT" sz="1800" cap="none" dirty="0">
                          <a:latin typeface="+mn-lt"/>
                        </a:rPr>
                        <a:t>Dutch, French, </a:t>
                      </a:r>
                      <a:r>
                        <a:rPr lang="it-IT" sz="1800" cap="none" dirty="0" err="1">
                          <a:latin typeface="+mn-lt"/>
                        </a:rPr>
                        <a:t>German</a:t>
                      </a:r>
                      <a:endParaRPr lang="it-IT" dirty="0"/>
                    </a:p>
                  </a:txBody>
                  <a:tcPr/>
                </a:tc>
                <a:tc>
                  <a:txBody>
                    <a:bodyPr/>
                    <a:lstStyle/>
                    <a:p>
                      <a:endParaRPr lang="it-IT" dirty="0"/>
                    </a:p>
                  </a:txBody>
                  <a:tcPr/>
                </a:tc>
                <a:extLst>
                  <a:ext uri="{0D108BD9-81ED-4DB2-BD59-A6C34878D82A}">
                    <a16:rowId xmlns:a16="http://schemas.microsoft.com/office/drawing/2014/main" val="1949781379"/>
                  </a:ext>
                </a:extLst>
              </a:tr>
              <a:tr h="566979">
                <a:tc>
                  <a:txBody>
                    <a:bodyPr/>
                    <a:lstStyle/>
                    <a:p>
                      <a:r>
                        <a:rPr lang="it-IT" dirty="0"/>
                        <a:t>BULGARIA</a:t>
                      </a:r>
                    </a:p>
                  </a:txBody>
                  <a:tcPr/>
                </a:tc>
                <a:tc>
                  <a:txBody>
                    <a:bodyPr/>
                    <a:lstStyle/>
                    <a:p>
                      <a:r>
                        <a:rPr lang="it-IT" dirty="0"/>
                        <a:t>Sofia</a:t>
                      </a:r>
                    </a:p>
                  </a:txBody>
                  <a:tcPr/>
                </a:tc>
                <a:tc>
                  <a:txBody>
                    <a:bodyPr/>
                    <a:lstStyle/>
                    <a:p>
                      <a:r>
                        <a:rPr lang="it-IT" dirty="0" err="1"/>
                        <a:t>Bulgarian</a:t>
                      </a:r>
                      <a:endParaRPr lang="it-IT" dirty="0"/>
                    </a:p>
                  </a:txBody>
                  <a:tcPr/>
                </a:tc>
                <a:tc>
                  <a:txBody>
                    <a:bodyPr/>
                    <a:lstStyle/>
                    <a:p>
                      <a:endParaRPr lang="it-IT"/>
                    </a:p>
                  </a:txBody>
                  <a:tcPr/>
                </a:tc>
                <a:extLst>
                  <a:ext uri="{0D108BD9-81ED-4DB2-BD59-A6C34878D82A}">
                    <a16:rowId xmlns:a16="http://schemas.microsoft.com/office/drawing/2014/main" val="1304000092"/>
                  </a:ext>
                </a:extLst>
              </a:tr>
              <a:tr h="566979">
                <a:tc>
                  <a:txBody>
                    <a:bodyPr/>
                    <a:lstStyle/>
                    <a:p>
                      <a:r>
                        <a:rPr lang="it-IT" dirty="0"/>
                        <a:t>CROATIA</a:t>
                      </a:r>
                    </a:p>
                  </a:txBody>
                  <a:tcPr/>
                </a:tc>
                <a:tc>
                  <a:txBody>
                    <a:bodyPr/>
                    <a:lstStyle/>
                    <a:p>
                      <a:r>
                        <a:rPr lang="it-IT" dirty="0" err="1"/>
                        <a:t>Zagreb</a:t>
                      </a:r>
                      <a:endParaRPr lang="it-IT" dirty="0"/>
                    </a:p>
                  </a:txBody>
                  <a:tcPr/>
                </a:tc>
                <a:tc>
                  <a:txBody>
                    <a:bodyPr/>
                    <a:lstStyle/>
                    <a:p>
                      <a:r>
                        <a:rPr lang="it-IT" dirty="0" err="1"/>
                        <a:t>Croatian</a:t>
                      </a:r>
                      <a:endParaRPr lang="it-IT" dirty="0"/>
                    </a:p>
                  </a:txBody>
                  <a:tcPr/>
                </a:tc>
                <a:tc>
                  <a:txBody>
                    <a:bodyPr/>
                    <a:lstStyle/>
                    <a:p>
                      <a:endParaRPr lang="it-IT"/>
                    </a:p>
                  </a:txBody>
                  <a:tcPr/>
                </a:tc>
                <a:extLst>
                  <a:ext uri="{0D108BD9-81ED-4DB2-BD59-A6C34878D82A}">
                    <a16:rowId xmlns:a16="http://schemas.microsoft.com/office/drawing/2014/main" val="1036351416"/>
                  </a:ext>
                </a:extLst>
              </a:tr>
              <a:tr h="566979">
                <a:tc>
                  <a:txBody>
                    <a:bodyPr/>
                    <a:lstStyle/>
                    <a:p>
                      <a:r>
                        <a:rPr lang="it-IT" dirty="0"/>
                        <a:t>CYPRUS</a:t>
                      </a:r>
                    </a:p>
                  </a:txBody>
                  <a:tcPr/>
                </a:tc>
                <a:tc>
                  <a:txBody>
                    <a:bodyPr/>
                    <a:lstStyle/>
                    <a:p>
                      <a:r>
                        <a:rPr lang="it-IT" dirty="0"/>
                        <a:t>Nicosia</a:t>
                      </a:r>
                    </a:p>
                  </a:txBody>
                  <a:tcPr/>
                </a:tc>
                <a:tc>
                  <a:txBody>
                    <a:bodyPr/>
                    <a:lstStyle/>
                    <a:p>
                      <a:r>
                        <a:rPr lang="it-IT" dirty="0" err="1"/>
                        <a:t>Greek</a:t>
                      </a:r>
                      <a:endParaRPr lang="it-IT" dirty="0"/>
                    </a:p>
                  </a:txBody>
                  <a:tcPr/>
                </a:tc>
                <a:tc>
                  <a:txBody>
                    <a:bodyPr/>
                    <a:lstStyle/>
                    <a:p>
                      <a:endParaRPr lang="it-IT"/>
                    </a:p>
                  </a:txBody>
                  <a:tcPr/>
                </a:tc>
                <a:extLst>
                  <a:ext uri="{0D108BD9-81ED-4DB2-BD59-A6C34878D82A}">
                    <a16:rowId xmlns:a16="http://schemas.microsoft.com/office/drawing/2014/main" val="1716564078"/>
                  </a:ext>
                </a:extLst>
              </a:tr>
              <a:tr h="566979">
                <a:tc>
                  <a:txBody>
                    <a:bodyPr/>
                    <a:lstStyle/>
                    <a:p>
                      <a:r>
                        <a:rPr lang="it-IT" dirty="0"/>
                        <a:t>CZECHIA</a:t>
                      </a:r>
                    </a:p>
                  </a:txBody>
                  <a:tcPr/>
                </a:tc>
                <a:tc>
                  <a:txBody>
                    <a:bodyPr/>
                    <a:lstStyle/>
                    <a:p>
                      <a:r>
                        <a:rPr lang="it-IT" dirty="0" err="1"/>
                        <a:t>Prague</a:t>
                      </a:r>
                      <a:endParaRPr lang="it-IT" dirty="0"/>
                    </a:p>
                  </a:txBody>
                  <a:tcPr/>
                </a:tc>
                <a:tc>
                  <a:txBody>
                    <a:bodyPr/>
                    <a:lstStyle/>
                    <a:p>
                      <a:r>
                        <a:rPr lang="it-IT" dirty="0" err="1"/>
                        <a:t>Czech</a:t>
                      </a:r>
                      <a:endParaRPr lang="it-IT" dirty="0"/>
                    </a:p>
                  </a:txBody>
                  <a:tcPr/>
                </a:tc>
                <a:tc>
                  <a:txBody>
                    <a:bodyPr/>
                    <a:lstStyle/>
                    <a:p>
                      <a:endParaRPr lang="it-IT"/>
                    </a:p>
                  </a:txBody>
                  <a:tcPr/>
                </a:tc>
                <a:extLst>
                  <a:ext uri="{0D108BD9-81ED-4DB2-BD59-A6C34878D82A}">
                    <a16:rowId xmlns:a16="http://schemas.microsoft.com/office/drawing/2014/main" val="719381332"/>
                  </a:ext>
                </a:extLst>
              </a:tr>
              <a:tr h="566979">
                <a:tc>
                  <a:txBody>
                    <a:bodyPr/>
                    <a:lstStyle/>
                    <a:p>
                      <a:r>
                        <a:rPr lang="it-IT" dirty="0"/>
                        <a:t>DENMARK</a:t>
                      </a:r>
                    </a:p>
                  </a:txBody>
                  <a:tcPr/>
                </a:tc>
                <a:tc>
                  <a:txBody>
                    <a:bodyPr/>
                    <a:lstStyle/>
                    <a:p>
                      <a:r>
                        <a:rPr lang="it-IT" dirty="0" err="1"/>
                        <a:t>Copenhagen</a:t>
                      </a:r>
                      <a:endParaRPr lang="it-IT" dirty="0"/>
                    </a:p>
                  </a:txBody>
                  <a:tcPr/>
                </a:tc>
                <a:tc>
                  <a:txBody>
                    <a:bodyPr/>
                    <a:lstStyle/>
                    <a:p>
                      <a:r>
                        <a:rPr lang="it-IT" dirty="0" err="1"/>
                        <a:t>Danish</a:t>
                      </a:r>
                      <a:endParaRPr lang="it-IT" dirty="0"/>
                    </a:p>
                  </a:txBody>
                  <a:tcPr/>
                </a:tc>
                <a:tc>
                  <a:txBody>
                    <a:bodyPr/>
                    <a:lstStyle/>
                    <a:p>
                      <a:endParaRPr lang="it-IT"/>
                    </a:p>
                  </a:txBody>
                  <a:tcPr/>
                </a:tc>
                <a:extLst>
                  <a:ext uri="{0D108BD9-81ED-4DB2-BD59-A6C34878D82A}">
                    <a16:rowId xmlns:a16="http://schemas.microsoft.com/office/drawing/2014/main" val="1523767966"/>
                  </a:ext>
                </a:extLst>
              </a:tr>
              <a:tr h="566979">
                <a:tc>
                  <a:txBody>
                    <a:bodyPr/>
                    <a:lstStyle/>
                    <a:p>
                      <a:r>
                        <a:rPr lang="it-IT" dirty="0"/>
                        <a:t>ESTONIA</a:t>
                      </a:r>
                    </a:p>
                  </a:txBody>
                  <a:tcPr/>
                </a:tc>
                <a:tc>
                  <a:txBody>
                    <a:bodyPr/>
                    <a:lstStyle/>
                    <a:p>
                      <a:r>
                        <a:rPr lang="it-IT" dirty="0"/>
                        <a:t>Tallinn</a:t>
                      </a:r>
                    </a:p>
                  </a:txBody>
                  <a:tcPr/>
                </a:tc>
                <a:tc>
                  <a:txBody>
                    <a:bodyPr/>
                    <a:lstStyle/>
                    <a:p>
                      <a:r>
                        <a:rPr lang="it-IT" dirty="0" err="1"/>
                        <a:t>Estonian</a:t>
                      </a:r>
                      <a:endParaRPr lang="it-IT" dirty="0"/>
                    </a:p>
                  </a:txBody>
                  <a:tcPr/>
                </a:tc>
                <a:tc>
                  <a:txBody>
                    <a:bodyPr/>
                    <a:lstStyle/>
                    <a:p>
                      <a:endParaRPr lang="it-IT"/>
                    </a:p>
                  </a:txBody>
                  <a:tcPr/>
                </a:tc>
                <a:extLst>
                  <a:ext uri="{0D108BD9-81ED-4DB2-BD59-A6C34878D82A}">
                    <a16:rowId xmlns:a16="http://schemas.microsoft.com/office/drawing/2014/main" val="211853687"/>
                  </a:ext>
                </a:extLst>
              </a:tr>
              <a:tr h="566979">
                <a:tc>
                  <a:txBody>
                    <a:bodyPr/>
                    <a:lstStyle/>
                    <a:p>
                      <a:r>
                        <a:rPr lang="it-IT" dirty="0"/>
                        <a:t>FINLAND</a:t>
                      </a:r>
                    </a:p>
                  </a:txBody>
                  <a:tcPr/>
                </a:tc>
                <a:tc>
                  <a:txBody>
                    <a:bodyPr/>
                    <a:lstStyle/>
                    <a:p>
                      <a:r>
                        <a:rPr lang="it-IT" dirty="0"/>
                        <a:t>Helsinki</a:t>
                      </a:r>
                    </a:p>
                  </a:txBody>
                  <a:tcPr/>
                </a:tc>
                <a:tc>
                  <a:txBody>
                    <a:bodyPr/>
                    <a:lstStyle/>
                    <a:p>
                      <a:r>
                        <a:rPr lang="it-IT" dirty="0" err="1"/>
                        <a:t>Finnish</a:t>
                      </a:r>
                      <a:r>
                        <a:rPr lang="it-IT" dirty="0"/>
                        <a:t>, </a:t>
                      </a:r>
                      <a:r>
                        <a:rPr lang="it-IT" dirty="0" err="1"/>
                        <a:t>Swedish</a:t>
                      </a:r>
                      <a:endParaRPr lang="it-IT" dirty="0"/>
                    </a:p>
                  </a:txBody>
                  <a:tcPr/>
                </a:tc>
                <a:tc>
                  <a:txBody>
                    <a:bodyPr/>
                    <a:lstStyle/>
                    <a:p>
                      <a:endParaRPr lang="it-IT" dirty="0"/>
                    </a:p>
                  </a:txBody>
                  <a:tcPr/>
                </a:tc>
                <a:extLst>
                  <a:ext uri="{0D108BD9-81ED-4DB2-BD59-A6C34878D82A}">
                    <a16:rowId xmlns:a16="http://schemas.microsoft.com/office/drawing/2014/main" val="4101128313"/>
                  </a:ext>
                </a:extLst>
              </a:tr>
            </a:tbl>
          </a:graphicData>
        </a:graphic>
      </p:graphicFrame>
      <p:pic>
        <p:nvPicPr>
          <p:cNvPr id="5" name="Picture 4">
            <a:extLst>
              <a:ext uri="{FF2B5EF4-FFF2-40B4-BE49-F238E27FC236}">
                <a16:creationId xmlns:a16="http://schemas.microsoft.com/office/drawing/2014/main" id="{E7B5C41D-B282-274B-A48A-3B905F3EED67}"/>
              </a:ext>
            </a:extLst>
          </p:cNvPr>
          <p:cNvPicPr>
            <a:picLocks noChangeAspect="1"/>
          </p:cNvPicPr>
          <p:nvPr/>
        </p:nvPicPr>
        <p:blipFill>
          <a:blip r:embed="rId2"/>
          <a:stretch>
            <a:fillRect/>
          </a:stretch>
        </p:blipFill>
        <p:spPr>
          <a:xfrm>
            <a:off x="9119562" y="1478580"/>
            <a:ext cx="660400" cy="431800"/>
          </a:xfrm>
          <a:prstGeom prst="rect">
            <a:avLst/>
          </a:prstGeom>
        </p:spPr>
      </p:pic>
      <p:pic>
        <p:nvPicPr>
          <p:cNvPr id="7" name="Picture 6" descr="Shape, square&#10;&#10;Description automatically generated">
            <a:extLst>
              <a:ext uri="{FF2B5EF4-FFF2-40B4-BE49-F238E27FC236}">
                <a16:creationId xmlns:a16="http://schemas.microsoft.com/office/drawing/2014/main" id="{C782E711-E44F-7746-AD14-768E98F0D395}"/>
              </a:ext>
            </a:extLst>
          </p:cNvPr>
          <p:cNvPicPr>
            <a:picLocks noChangeAspect="1"/>
          </p:cNvPicPr>
          <p:nvPr/>
        </p:nvPicPr>
        <p:blipFill>
          <a:blip r:embed="rId3"/>
          <a:stretch>
            <a:fillRect/>
          </a:stretch>
        </p:blipFill>
        <p:spPr>
          <a:xfrm>
            <a:off x="9119562" y="2039126"/>
            <a:ext cx="660400" cy="431800"/>
          </a:xfrm>
          <a:prstGeom prst="rect">
            <a:avLst/>
          </a:prstGeom>
        </p:spPr>
      </p:pic>
      <p:pic>
        <p:nvPicPr>
          <p:cNvPr id="9" name="Picture 8" descr="Shape, rectangle&#10;&#10;Description automatically generated">
            <a:extLst>
              <a:ext uri="{FF2B5EF4-FFF2-40B4-BE49-F238E27FC236}">
                <a16:creationId xmlns:a16="http://schemas.microsoft.com/office/drawing/2014/main" id="{475833FC-50C4-894F-AF23-AC619BBC5589}"/>
              </a:ext>
            </a:extLst>
          </p:cNvPr>
          <p:cNvPicPr>
            <a:picLocks noChangeAspect="1"/>
          </p:cNvPicPr>
          <p:nvPr/>
        </p:nvPicPr>
        <p:blipFill>
          <a:blip r:embed="rId4"/>
          <a:stretch>
            <a:fillRect/>
          </a:stretch>
        </p:blipFill>
        <p:spPr>
          <a:xfrm>
            <a:off x="9119562" y="2607421"/>
            <a:ext cx="660400" cy="4318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6FC6B4FB-93E5-7D44-8F9A-5A439388A5FE}"/>
              </a:ext>
            </a:extLst>
          </p:cNvPr>
          <p:cNvPicPr>
            <a:picLocks noChangeAspect="1"/>
          </p:cNvPicPr>
          <p:nvPr/>
        </p:nvPicPr>
        <p:blipFill>
          <a:blip r:embed="rId5"/>
          <a:stretch>
            <a:fillRect/>
          </a:stretch>
        </p:blipFill>
        <p:spPr>
          <a:xfrm>
            <a:off x="9119562" y="3175716"/>
            <a:ext cx="660400" cy="431800"/>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4839581A-C616-784A-A9F7-43425DA94561}"/>
              </a:ext>
            </a:extLst>
          </p:cNvPr>
          <p:cNvPicPr>
            <a:picLocks noChangeAspect="1"/>
          </p:cNvPicPr>
          <p:nvPr/>
        </p:nvPicPr>
        <p:blipFill>
          <a:blip r:embed="rId6"/>
          <a:stretch>
            <a:fillRect/>
          </a:stretch>
        </p:blipFill>
        <p:spPr>
          <a:xfrm>
            <a:off x="9119562" y="3744011"/>
            <a:ext cx="660400" cy="431800"/>
          </a:xfrm>
          <a:prstGeom prst="rect">
            <a:avLst/>
          </a:prstGeom>
        </p:spPr>
      </p:pic>
      <p:pic>
        <p:nvPicPr>
          <p:cNvPr id="15" name="Picture 14" descr="Chart&#10;&#10;Description automatically generated">
            <a:extLst>
              <a:ext uri="{FF2B5EF4-FFF2-40B4-BE49-F238E27FC236}">
                <a16:creationId xmlns:a16="http://schemas.microsoft.com/office/drawing/2014/main" id="{8AD212C2-113E-ED4A-9DF3-25FB554863C3}"/>
              </a:ext>
            </a:extLst>
          </p:cNvPr>
          <p:cNvPicPr>
            <a:picLocks noChangeAspect="1"/>
          </p:cNvPicPr>
          <p:nvPr/>
        </p:nvPicPr>
        <p:blipFill>
          <a:blip r:embed="rId7"/>
          <a:stretch>
            <a:fillRect/>
          </a:stretch>
        </p:blipFill>
        <p:spPr>
          <a:xfrm>
            <a:off x="9119562" y="4312306"/>
            <a:ext cx="660400" cy="431800"/>
          </a:xfrm>
          <a:prstGeom prst="rect">
            <a:avLst/>
          </a:prstGeom>
        </p:spPr>
      </p:pic>
      <p:pic>
        <p:nvPicPr>
          <p:cNvPr id="17" name="Picture 16" descr="Icon&#10;&#10;Description automatically generated">
            <a:extLst>
              <a:ext uri="{FF2B5EF4-FFF2-40B4-BE49-F238E27FC236}">
                <a16:creationId xmlns:a16="http://schemas.microsoft.com/office/drawing/2014/main" id="{1FC6F937-7923-BA4B-8B2E-6E9D5B1B1CF7}"/>
              </a:ext>
            </a:extLst>
          </p:cNvPr>
          <p:cNvPicPr>
            <a:picLocks noChangeAspect="1"/>
          </p:cNvPicPr>
          <p:nvPr/>
        </p:nvPicPr>
        <p:blipFill>
          <a:blip r:embed="rId8"/>
          <a:stretch>
            <a:fillRect/>
          </a:stretch>
        </p:blipFill>
        <p:spPr>
          <a:xfrm>
            <a:off x="9119562" y="4880601"/>
            <a:ext cx="660400" cy="431800"/>
          </a:xfrm>
          <a:prstGeom prst="rect">
            <a:avLst/>
          </a:prstGeom>
        </p:spPr>
      </p:pic>
      <p:pic>
        <p:nvPicPr>
          <p:cNvPr id="19" name="Picture 18" descr="Background pattern, rectangle&#10;&#10;Description automatically generated">
            <a:extLst>
              <a:ext uri="{FF2B5EF4-FFF2-40B4-BE49-F238E27FC236}">
                <a16:creationId xmlns:a16="http://schemas.microsoft.com/office/drawing/2014/main" id="{12270297-BCD9-B740-82B0-512C3BA1CE1A}"/>
              </a:ext>
            </a:extLst>
          </p:cNvPr>
          <p:cNvPicPr>
            <a:picLocks noChangeAspect="1"/>
          </p:cNvPicPr>
          <p:nvPr/>
        </p:nvPicPr>
        <p:blipFill>
          <a:blip r:embed="rId9"/>
          <a:stretch>
            <a:fillRect/>
          </a:stretch>
        </p:blipFill>
        <p:spPr>
          <a:xfrm>
            <a:off x="9123043" y="5448896"/>
            <a:ext cx="660400" cy="431800"/>
          </a:xfrm>
          <a:prstGeom prst="rect">
            <a:avLst/>
          </a:prstGeom>
        </p:spPr>
      </p:pic>
      <p:pic>
        <p:nvPicPr>
          <p:cNvPr id="21" name="Picture 20" descr="A picture containing text, clipart, screenshot&#10;&#10;Description automatically generated">
            <a:extLst>
              <a:ext uri="{FF2B5EF4-FFF2-40B4-BE49-F238E27FC236}">
                <a16:creationId xmlns:a16="http://schemas.microsoft.com/office/drawing/2014/main" id="{9FD4C00C-0C86-C149-874A-41DA8D2EE955}"/>
              </a:ext>
            </a:extLst>
          </p:cNvPr>
          <p:cNvPicPr>
            <a:picLocks noChangeAspect="1"/>
          </p:cNvPicPr>
          <p:nvPr/>
        </p:nvPicPr>
        <p:blipFill>
          <a:blip r:embed="rId10"/>
          <a:stretch>
            <a:fillRect/>
          </a:stretch>
        </p:blipFill>
        <p:spPr>
          <a:xfrm>
            <a:off x="9123043" y="6017191"/>
            <a:ext cx="660400" cy="431800"/>
          </a:xfrm>
          <a:prstGeom prst="rect">
            <a:avLst/>
          </a:prstGeom>
        </p:spPr>
      </p:pic>
    </p:spTree>
    <p:extLst>
      <p:ext uri="{BB962C8B-B14F-4D97-AF65-F5344CB8AC3E}">
        <p14:creationId xmlns:p14="http://schemas.microsoft.com/office/powerpoint/2010/main" val="257698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280D24-264D-45BD-B46D-6A2540486482}"/>
              </a:ext>
            </a:extLst>
          </p:cNvPr>
          <p:cNvSpPr>
            <a:spLocks noGrp="1"/>
          </p:cNvSpPr>
          <p:nvPr>
            <p:ph type="title"/>
          </p:nvPr>
        </p:nvSpPr>
        <p:spPr>
          <a:xfrm>
            <a:off x="685801" y="331306"/>
            <a:ext cx="10131425" cy="6241772"/>
          </a:xfrm>
        </p:spPr>
        <p:txBody>
          <a:bodyPr>
            <a:normAutofit/>
          </a:bodyPr>
          <a:lstStyle/>
          <a:p>
            <a:r>
              <a:rPr lang="it-IT" sz="2000" cap="none">
                <a:latin typeface="+mn-lt"/>
              </a:rPr>
              <a:t>Dutch, French</a:t>
            </a:r>
            <a:endParaRPr lang="it-IT" sz="2000" cap="none" dirty="0">
              <a:latin typeface="+mn-lt"/>
            </a:endParaRPr>
          </a:p>
        </p:txBody>
      </p:sp>
      <p:graphicFrame>
        <p:nvGraphicFramePr>
          <p:cNvPr id="3" name="Tabella 3">
            <a:extLst>
              <a:ext uri="{FF2B5EF4-FFF2-40B4-BE49-F238E27FC236}">
                <a16:creationId xmlns:a16="http://schemas.microsoft.com/office/drawing/2014/main" id="{55B19564-7735-4F87-919E-F73E03F2EFED}"/>
              </a:ext>
            </a:extLst>
          </p:cNvPr>
          <p:cNvGraphicFramePr>
            <a:graphicFrameLocks noGrp="1"/>
          </p:cNvGraphicFramePr>
          <p:nvPr>
            <p:extLst>
              <p:ext uri="{D42A27DB-BD31-4B8C-83A1-F6EECF244321}">
                <p14:modId xmlns:p14="http://schemas.microsoft.com/office/powerpoint/2010/main" val="917183943"/>
              </p:ext>
            </p:extLst>
          </p:nvPr>
        </p:nvGraphicFramePr>
        <p:xfrm>
          <a:off x="1046922" y="940902"/>
          <a:ext cx="9925879" cy="5572536"/>
        </p:xfrm>
        <a:graphic>
          <a:graphicData uri="http://schemas.openxmlformats.org/drawingml/2006/table">
            <a:tbl>
              <a:tblPr firstRow="1" bandRow="1">
                <a:tableStyleId>{5C22544A-7EE6-4342-B048-85BDC9FD1C3A}</a:tableStyleId>
              </a:tblPr>
              <a:tblGrid>
                <a:gridCol w="2481470">
                  <a:extLst>
                    <a:ext uri="{9D8B030D-6E8A-4147-A177-3AD203B41FA5}">
                      <a16:colId xmlns:a16="http://schemas.microsoft.com/office/drawing/2014/main" val="930389082"/>
                    </a:ext>
                  </a:extLst>
                </a:gridCol>
                <a:gridCol w="2481470">
                  <a:extLst>
                    <a:ext uri="{9D8B030D-6E8A-4147-A177-3AD203B41FA5}">
                      <a16:colId xmlns:a16="http://schemas.microsoft.com/office/drawing/2014/main" val="2505782711"/>
                    </a:ext>
                  </a:extLst>
                </a:gridCol>
                <a:gridCol w="2913029">
                  <a:extLst>
                    <a:ext uri="{9D8B030D-6E8A-4147-A177-3AD203B41FA5}">
                      <a16:colId xmlns:a16="http://schemas.microsoft.com/office/drawing/2014/main" val="219633059"/>
                    </a:ext>
                  </a:extLst>
                </a:gridCol>
                <a:gridCol w="2049910">
                  <a:extLst>
                    <a:ext uri="{9D8B030D-6E8A-4147-A177-3AD203B41FA5}">
                      <a16:colId xmlns:a16="http://schemas.microsoft.com/office/drawing/2014/main" val="3409488569"/>
                    </a:ext>
                  </a:extLst>
                </a:gridCol>
              </a:tblGrid>
              <a:tr h="469725">
                <a:tc>
                  <a:txBody>
                    <a:bodyPr/>
                    <a:lstStyle/>
                    <a:p>
                      <a:r>
                        <a:rPr lang="it-IT" dirty="0"/>
                        <a:t>COUNTRY</a:t>
                      </a:r>
                    </a:p>
                  </a:txBody>
                  <a:tcPr/>
                </a:tc>
                <a:tc>
                  <a:txBody>
                    <a:bodyPr/>
                    <a:lstStyle/>
                    <a:p>
                      <a:r>
                        <a:rPr lang="it-IT" dirty="0"/>
                        <a:t>CAPITAL</a:t>
                      </a:r>
                    </a:p>
                  </a:txBody>
                  <a:tcPr/>
                </a:tc>
                <a:tc>
                  <a:txBody>
                    <a:bodyPr/>
                    <a:lstStyle/>
                    <a:p>
                      <a:r>
                        <a:rPr lang="it-IT" dirty="0"/>
                        <a:t>OFFICIAL EU LANGUAGE(S)</a:t>
                      </a:r>
                    </a:p>
                  </a:txBody>
                  <a:tcPr/>
                </a:tc>
                <a:tc>
                  <a:txBody>
                    <a:bodyPr/>
                    <a:lstStyle/>
                    <a:p>
                      <a:r>
                        <a:rPr lang="it-IT" dirty="0"/>
                        <a:t>FLAG</a:t>
                      </a:r>
                    </a:p>
                  </a:txBody>
                  <a:tcPr/>
                </a:tc>
                <a:extLst>
                  <a:ext uri="{0D108BD9-81ED-4DB2-BD59-A6C34878D82A}">
                    <a16:rowId xmlns:a16="http://schemas.microsoft.com/office/drawing/2014/main" val="3026185580"/>
                  </a:ext>
                </a:extLst>
              </a:tr>
              <a:tr h="566979">
                <a:tc>
                  <a:txBody>
                    <a:bodyPr/>
                    <a:lstStyle/>
                    <a:p>
                      <a:r>
                        <a:rPr lang="it-IT" dirty="0"/>
                        <a:t>FRANCE</a:t>
                      </a:r>
                    </a:p>
                  </a:txBody>
                  <a:tcPr/>
                </a:tc>
                <a:tc>
                  <a:txBody>
                    <a:bodyPr/>
                    <a:lstStyle/>
                    <a:p>
                      <a:r>
                        <a:rPr lang="it-IT" dirty="0"/>
                        <a:t>Paris</a:t>
                      </a:r>
                    </a:p>
                  </a:txBody>
                  <a:tcPr/>
                </a:tc>
                <a:tc>
                  <a:txBody>
                    <a:bodyPr/>
                    <a:lstStyle/>
                    <a:p>
                      <a:r>
                        <a:rPr lang="it-IT" dirty="0"/>
                        <a:t>French</a:t>
                      </a:r>
                    </a:p>
                  </a:txBody>
                  <a:tcPr/>
                </a:tc>
                <a:tc>
                  <a:txBody>
                    <a:bodyPr/>
                    <a:lstStyle/>
                    <a:p>
                      <a:endParaRPr lang="it-IT"/>
                    </a:p>
                  </a:txBody>
                  <a:tcPr/>
                </a:tc>
                <a:extLst>
                  <a:ext uri="{0D108BD9-81ED-4DB2-BD59-A6C34878D82A}">
                    <a16:rowId xmlns:a16="http://schemas.microsoft.com/office/drawing/2014/main" val="1958983272"/>
                  </a:ext>
                </a:extLst>
              </a:tr>
              <a:tr h="566979">
                <a:tc>
                  <a:txBody>
                    <a:bodyPr/>
                    <a:lstStyle/>
                    <a:p>
                      <a:r>
                        <a:rPr lang="it-IT" dirty="0"/>
                        <a:t>GERMANY</a:t>
                      </a:r>
                    </a:p>
                  </a:txBody>
                  <a:tcPr/>
                </a:tc>
                <a:tc>
                  <a:txBody>
                    <a:bodyPr/>
                    <a:lstStyle/>
                    <a:p>
                      <a:r>
                        <a:rPr lang="it-IT" dirty="0" err="1"/>
                        <a:t>Berlin</a:t>
                      </a:r>
                      <a:endParaRPr lang="it-IT" dirty="0"/>
                    </a:p>
                  </a:txBody>
                  <a:tcPr/>
                </a:tc>
                <a:tc>
                  <a:txBody>
                    <a:bodyPr/>
                    <a:lstStyle/>
                    <a:p>
                      <a:r>
                        <a:rPr lang="it-IT" dirty="0" err="1"/>
                        <a:t>German</a:t>
                      </a:r>
                      <a:endParaRPr lang="it-IT" dirty="0"/>
                    </a:p>
                  </a:txBody>
                  <a:tcPr/>
                </a:tc>
                <a:tc>
                  <a:txBody>
                    <a:bodyPr/>
                    <a:lstStyle/>
                    <a:p>
                      <a:endParaRPr lang="it-IT"/>
                    </a:p>
                  </a:txBody>
                  <a:tcPr/>
                </a:tc>
                <a:extLst>
                  <a:ext uri="{0D108BD9-81ED-4DB2-BD59-A6C34878D82A}">
                    <a16:rowId xmlns:a16="http://schemas.microsoft.com/office/drawing/2014/main" val="1949781379"/>
                  </a:ext>
                </a:extLst>
              </a:tr>
              <a:tr h="566979">
                <a:tc>
                  <a:txBody>
                    <a:bodyPr/>
                    <a:lstStyle/>
                    <a:p>
                      <a:r>
                        <a:rPr lang="it-IT" dirty="0"/>
                        <a:t>GREECE</a:t>
                      </a:r>
                    </a:p>
                  </a:txBody>
                  <a:tcPr/>
                </a:tc>
                <a:tc>
                  <a:txBody>
                    <a:bodyPr/>
                    <a:lstStyle/>
                    <a:p>
                      <a:r>
                        <a:rPr lang="it-IT" dirty="0" err="1"/>
                        <a:t>Athens</a:t>
                      </a:r>
                      <a:endParaRPr lang="it-IT" dirty="0"/>
                    </a:p>
                  </a:txBody>
                  <a:tcPr/>
                </a:tc>
                <a:tc>
                  <a:txBody>
                    <a:bodyPr/>
                    <a:lstStyle/>
                    <a:p>
                      <a:r>
                        <a:rPr lang="it-IT" dirty="0" err="1"/>
                        <a:t>Greek</a:t>
                      </a:r>
                      <a:endParaRPr lang="it-IT" dirty="0"/>
                    </a:p>
                  </a:txBody>
                  <a:tcPr/>
                </a:tc>
                <a:tc>
                  <a:txBody>
                    <a:bodyPr/>
                    <a:lstStyle/>
                    <a:p>
                      <a:endParaRPr lang="it-IT"/>
                    </a:p>
                  </a:txBody>
                  <a:tcPr/>
                </a:tc>
                <a:extLst>
                  <a:ext uri="{0D108BD9-81ED-4DB2-BD59-A6C34878D82A}">
                    <a16:rowId xmlns:a16="http://schemas.microsoft.com/office/drawing/2014/main" val="1304000092"/>
                  </a:ext>
                </a:extLst>
              </a:tr>
              <a:tr h="566979">
                <a:tc>
                  <a:txBody>
                    <a:bodyPr/>
                    <a:lstStyle/>
                    <a:p>
                      <a:r>
                        <a:rPr lang="it-IT" dirty="0"/>
                        <a:t>HUNGARY</a:t>
                      </a:r>
                    </a:p>
                  </a:txBody>
                  <a:tcPr/>
                </a:tc>
                <a:tc>
                  <a:txBody>
                    <a:bodyPr/>
                    <a:lstStyle/>
                    <a:p>
                      <a:r>
                        <a:rPr lang="it-IT" dirty="0"/>
                        <a:t>Budapest</a:t>
                      </a:r>
                    </a:p>
                  </a:txBody>
                  <a:tcPr/>
                </a:tc>
                <a:tc>
                  <a:txBody>
                    <a:bodyPr/>
                    <a:lstStyle/>
                    <a:p>
                      <a:r>
                        <a:rPr lang="it-IT" dirty="0" err="1"/>
                        <a:t>Hungarian</a:t>
                      </a:r>
                      <a:endParaRPr lang="it-IT" dirty="0"/>
                    </a:p>
                  </a:txBody>
                  <a:tcPr/>
                </a:tc>
                <a:tc>
                  <a:txBody>
                    <a:bodyPr/>
                    <a:lstStyle/>
                    <a:p>
                      <a:endParaRPr lang="it-IT"/>
                    </a:p>
                  </a:txBody>
                  <a:tcPr/>
                </a:tc>
                <a:extLst>
                  <a:ext uri="{0D108BD9-81ED-4DB2-BD59-A6C34878D82A}">
                    <a16:rowId xmlns:a16="http://schemas.microsoft.com/office/drawing/2014/main" val="1036351416"/>
                  </a:ext>
                </a:extLst>
              </a:tr>
              <a:tr h="566979">
                <a:tc>
                  <a:txBody>
                    <a:bodyPr/>
                    <a:lstStyle/>
                    <a:p>
                      <a:r>
                        <a:rPr lang="it-IT" dirty="0"/>
                        <a:t>IRELAND</a:t>
                      </a:r>
                    </a:p>
                  </a:txBody>
                  <a:tcPr/>
                </a:tc>
                <a:tc>
                  <a:txBody>
                    <a:bodyPr/>
                    <a:lstStyle/>
                    <a:p>
                      <a:r>
                        <a:rPr lang="it-IT" dirty="0" err="1"/>
                        <a:t>Dublin</a:t>
                      </a:r>
                      <a:endParaRPr lang="it-IT" dirty="0"/>
                    </a:p>
                  </a:txBody>
                  <a:tcPr/>
                </a:tc>
                <a:tc>
                  <a:txBody>
                    <a:bodyPr/>
                    <a:lstStyle/>
                    <a:p>
                      <a:r>
                        <a:rPr lang="it-IT" dirty="0"/>
                        <a:t>Irish, English</a:t>
                      </a:r>
                    </a:p>
                  </a:txBody>
                  <a:tcPr/>
                </a:tc>
                <a:tc>
                  <a:txBody>
                    <a:bodyPr/>
                    <a:lstStyle/>
                    <a:p>
                      <a:endParaRPr lang="it-IT"/>
                    </a:p>
                  </a:txBody>
                  <a:tcPr/>
                </a:tc>
                <a:extLst>
                  <a:ext uri="{0D108BD9-81ED-4DB2-BD59-A6C34878D82A}">
                    <a16:rowId xmlns:a16="http://schemas.microsoft.com/office/drawing/2014/main" val="1716564078"/>
                  </a:ext>
                </a:extLst>
              </a:tr>
              <a:tr h="566979">
                <a:tc>
                  <a:txBody>
                    <a:bodyPr/>
                    <a:lstStyle/>
                    <a:p>
                      <a:r>
                        <a:rPr lang="it-IT" dirty="0"/>
                        <a:t>ITALY</a:t>
                      </a:r>
                    </a:p>
                  </a:txBody>
                  <a:tcPr/>
                </a:tc>
                <a:tc>
                  <a:txBody>
                    <a:bodyPr/>
                    <a:lstStyle/>
                    <a:p>
                      <a:r>
                        <a:rPr lang="it-IT" dirty="0"/>
                        <a:t>Rome</a:t>
                      </a:r>
                    </a:p>
                  </a:txBody>
                  <a:tcPr/>
                </a:tc>
                <a:tc>
                  <a:txBody>
                    <a:bodyPr/>
                    <a:lstStyle/>
                    <a:p>
                      <a:r>
                        <a:rPr lang="it-IT" dirty="0" err="1"/>
                        <a:t>Italian</a:t>
                      </a:r>
                      <a:endParaRPr lang="it-IT" dirty="0"/>
                    </a:p>
                  </a:txBody>
                  <a:tcPr/>
                </a:tc>
                <a:tc>
                  <a:txBody>
                    <a:bodyPr/>
                    <a:lstStyle/>
                    <a:p>
                      <a:endParaRPr lang="it-IT"/>
                    </a:p>
                  </a:txBody>
                  <a:tcPr/>
                </a:tc>
                <a:extLst>
                  <a:ext uri="{0D108BD9-81ED-4DB2-BD59-A6C34878D82A}">
                    <a16:rowId xmlns:a16="http://schemas.microsoft.com/office/drawing/2014/main" val="719381332"/>
                  </a:ext>
                </a:extLst>
              </a:tr>
              <a:tr h="566979">
                <a:tc>
                  <a:txBody>
                    <a:bodyPr/>
                    <a:lstStyle/>
                    <a:p>
                      <a:r>
                        <a:rPr lang="it-IT" dirty="0"/>
                        <a:t>LATVIA</a:t>
                      </a:r>
                    </a:p>
                  </a:txBody>
                  <a:tcPr/>
                </a:tc>
                <a:tc>
                  <a:txBody>
                    <a:bodyPr/>
                    <a:lstStyle/>
                    <a:p>
                      <a:r>
                        <a:rPr lang="it-IT" dirty="0"/>
                        <a:t>Riga</a:t>
                      </a:r>
                    </a:p>
                  </a:txBody>
                  <a:tcPr/>
                </a:tc>
                <a:tc>
                  <a:txBody>
                    <a:bodyPr/>
                    <a:lstStyle/>
                    <a:p>
                      <a:r>
                        <a:rPr lang="it-IT" dirty="0" err="1"/>
                        <a:t>Latvian</a:t>
                      </a:r>
                      <a:endParaRPr lang="it-IT" dirty="0"/>
                    </a:p>
                  </a:txBody>
                  <a:tcPr/>
                </a:tc>
                <a:tc>
                  <a:txBody>
                    <a:bodyPr/>
                    <a:lstStyle/>
                    <a:p>
                      <a:endParaRPr lang="it-IT"/>
                    </a:p>
                  </a:txBody>
                  <a:tcPr/>
                </a:tc>
                <a:extLst>
                  <a:ext uri="{0D108BD9-81ED-4DB2-BD59-A6C34878D82A}">
                    <a16:rowId xmlns:a16="http://schemas.microsoft.com/office/drawing/2014/main" val="1523767966"/>
                  </a:ext>
                </a:extLst>
              </a:tr>
              <a:tr h="566979">
                <a:tc>
                  <a:txBody>
                    <a:bodyPr/>
                    <a:lstStyle/>
                    <a:p>
                      <a:r>
                        <a:rPr lang="it-IT" dirty="0"/>
                        <a:t>LITHUANIA</a:t>
                      </a:r>
                    </a:p>
                  </a:txBody>
                  <a:tcPr/>
                </a:tc>
                <a:tc>
                  <a:txBody>
                    <a:bodyPr/>
                    <a:lstStyle/>
                    <a:p>
                      <a:r>
                        <a:rPr lang="it-IT" dirty="0"/>
                        <a:t>Vilnius</a:t>
                      </a:r>
                    </a:p>
                  </a:txBody>
                  <a:tcPr/>
                </a:tc>
                <a:tc>
                  <a:txBody>
                    <a:bodyPr/>
                    <a:lstStyle/>
                    <a:p>
                      <a:r>
                        <a:rPr lang="it-IT" dirty="0" err="1"/>
                        <a:t>Lithuanian</a:t>
                      </a:r>
                      <a:endParaRPr lang="it-IT" dirty="0"/>
                    </a:p>
                  </a:txBody>
                  <a:tcPr/>
                </a:tc>
                <a:tc>
                  <a:txBody>
                    <a:bodyPr/>
                    <a:lstStyle/>
                    <a:p>
                      <a:endParaRPr lang="it-IT"/>
                    </a:p>
                  </a:txBody>
                  <a:tcPr/>
                </a:tc>
                <a:extLst>
                  <a:ext uri="{0D108BD9-81ED-4DB2-BD59-A6C34878D82A}">
                    <a16:rowId xmlns:a16="http://schemas.microsoft.com/office/drawing/2014/main" val="211853687"/>
                  </a:ext>
                </a:extLst>
              </a:tr>
              <a:tr h="566979">
                <a:tc>
                  <a:txBody>
                    <a:bodyPr/>
                    <a:lstStyle/>
                    <a:p>
                      <a:r>
                        <a:rPr lang="it-IT" dirty="0"/>
                        <a:t>LUXEMBOURG</a:t>
                      </a:r>
                    </a:p>
                  </a:txBody>
                  <a:tcPr/>
                </a:tc>
                <a:tc>
                  <a:txBody>
                    <a:bodyPr/>
                    <a:lstStyle/>
                    <a:p>
                      <a:r>
                        <a:rPr lang="it-IT" dirty="0"/>
                        <a:t>Luxembourg</a:t>
                      </a:r>
                    </a:p>
                  </a:txBody>
                  <a:tcPr/>
                </a:tc>
                <a:tc>
                  <a:txBody>
                    <a:bodyPr/>
                    <a:lstStyle/>
                    <a:p>
                      <a:r>
                        <a:rPr lang="it-IT" dirty="0"/>
                        <a:t>French, </a:t>
                      </a:r>
                      <a:r>
                        <a:rPr lang="it-IT" dirty="0" err="1"/>
                        <a:t>German</a:t>
                      </a:r>
                      <a:endParaRPr lang="it-IT" dirty="0"/>
                    </a:p>
                  </a:txBody>
                  <a:tcPr/>
                </a:tc>
                <a:tc>
                  <a:txBody>
                    <a:bodyPr/>
                    <a:lstStyle/>
                    <a:p>
                      <a:endParaRPr lang="it-IT" dirty="0"/>
                    </a:p>
                  </a:txBody>
                  <a:tcPr/>
                </a:tc>
                <a:extLst>
                  <a:ext uri="{0D108BD9-81ED-4DB2-BD59-A6C34878D82A}">
                    <a16:rowId xmlns:a16="http://schemas.microsoft.com/office/drawing/2014/main" val="4101128313"/>
                  </a:ext>
                </a:extLst>
              </a:tr>
            </a:tbl>
          </a:graphicData>
        </a:graphic>
      </p:graphicFrame>
      <p:pic>
        <p:nvPicPr>
          <p:cNvPr id="5" name="Picture 4" descr="A picture containing bar chart&#10;&#10;Description automatically generated">
            <a:extLst>
              <a:ext uri="{FF2B5EF4-FFF2-40B4-BE49-F238E27FC236}">
                <a16:creationId xmlns:a16="http://schemas.microsoft.com/office/drawing/2014/main" id="{05501D74-34C7-C842-9B9D-DDB89B41926D}"/>
              </a:ext>
            </a:extLst>
          </p:cNvPr>
          <p:cNvPicPr>
            <a:picLocks noChangeAspect="1"/>
          </p:cNvPicPr>
          <p:nvPr/>
        </p:nvPicPr>
        <p:blipFill>
          <a:blip r:embed="rId2"/>
          <a:stretch>
            <a:fillRect/>
          </a:stretch>
        </p:blipFill>
        <p:spPr>
          <a:xfrm>
            <a:off x="9137186" y="1487689"/>
            <a:ext cx="660400" cy="431800"/>
          </a:xfrm>
          <a:prstGeom prst="rect">
            <a:avLst/>
          </a:prstGeom>
        </p:spPr>
      </p:pic>
      <p:pic>
        <p:nvPicPr>
          <p:cNvPr id="7" name="Picture 6" descr="Background pattern&#10;&#10;Description automatically generated">
            <a:extLst>
              <a:ext uri="{FF2B5EF4-FFF2-40B4-BE49-F238E27FC236}">
                <a16:creationId xmlns:a16="http://schemas.microsoft.com/office/drawing/2014/main" id="{513C568D-2B4E-CE43-BB58-2D4CA2F983BF}"/>
              </a:ext>
            </a:extLst>
          </p:cNvPr>
          <p:cNvPicPr>
            <a:picLocks noChangeAspect="1"/>
          </p:cNvPicPr>
          <p:nvPr/>
        </p:nvPicPr>
        <p:blipFill>
          <a:blip r:embed="rId3"/>
          <a:stretch>
            <a:fillRect/>
          </a:stretch>
        </p:blipFill>
        <p:spPr>
          <a:xfrm>
            <a:off x="9129752" y="2029922"/>
            <a:ext cx="660400" cy="431800"/>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ED0278D1-4142-8446-B1D1-02093085F473}"/>
              </a:ext>
            </a:extLst>
          </p:cNvPr>
          <p:cNvPicPr>
            <a:picLocks noChangeAspect="1"/>
          </p:cNvPicPr>
          <p:nvPr/>
        </p:nvPicPr>
        <p:blipFill>
          <a:blip r:embed="rId4"/>
          <a:stretch>
            <a:fillRect/>
          </a:stretch>
        </p:blipFill>
        <p:spPr>
          <a:xfrm>
            <a:off x="9129752" y="2598384"/>
            <a:ext cx="660400" cy="431800"/>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71E1D42C-C2C4-734F-B7E4-5BD6E446953B}"/>
              </a:ext>
            </a:extLst>
          </p:cNvPr>
          <p:cNvPicPr>
            <a:picLocks noChangeAspect="1"/>
          </p:cNvPicPr>
          <p:nvPr/>
        </p:nvPicPr>
        <p:blipFill>
          <a:blip r:embed="rId5"/>
          <a:stretch>
            <a:fillRect/>
          </a:stretch>
        </p:blipFill>
        <p:spPr>
          <a:xfrm>
            <a:off x="9129752" y="3166846"/>
            <a:ext cx="660400" cy="431800"/>
          </a:xfrm>
          <a:prstGeom prst="rect">
            <a:avLst/>
          </a:prstGeom>
        </p:spPr>
      </p:pic>
      <p:pic>
        <p:nvPicPr>
          <p:cNvPr id="13" name="Picture 12">
            <a:extLst>
              <a:ext uri="{FF2B5EF4-FFF2-40B4-BE49-F238E27FC236}">
                <a16:creationId xmlns:a16="http://schemas.microsoft.com/office/drawing/2014/main" id="{84EA61CD-6F4C-5449-9214-B88D8C09C212}"/>
              </a:ext>
            </a:extLst>
          </p:cNvPr>
          <p:cNvPicPr>
            <a:picLocks noChangeAspect="1"/>
          </p:cNvPicPr>
          <p:nvPr/>
        </p:nvPicPr>
        <p:blipFill>
          <a:blip r:embed="rId6"/>
          <a:stretch>
            <a:fillRect/>
          </a:stretch>
        </p:blipFill>
        <p:spPr>
          <a:xfrm>
            <a:off x="9129752" y="3735308"/>
            <a:ext cx="660400" cy="431800"/>
          </a:xfrm>
          <a:prstGeom prst="rect">
            <a:avLst/>
          </a:prstGeom>
        </p:spPr>
      </p:pic>
      <p:pic>
        <p:nvPicPr>
          <p:cNvPr id="15" name="Picture 14" descr="Chart&#10;&#10;Description automatically generated">
            <a:extLst>
              <a:ext uri="{FF2B5EF4-FFF2-40B4-BE49-F238E27FC236}">
                <a16:creationId xmlns:a16="http://schemas.microsoft.com/office/drawing/2014/main" id="{07C003AC-53FC-614C-80A2-23958F34E1D3}"/>
              </a:ext>
            </a:extLst>
          </p:cNvPr>
          <p:cNvPicPr>
            <a:picLocks noChangeAspect="1"/>
          </p:cNvPicPr>
          <p:nvPr/>
        </p:nvPicPr>
        <p:blipFill>
          <a:blip r:embed="rId7"/>
          <a:stretch>
            <a:fillRect/>
          </a:stretch>
        </p:blipFill>
        <p:spPr>
          <a:xfrm>
            <a:off x="9129752" y="4303770"/>
            <a:ext cx="660400" cy="431800"/>
          </a:xfrm>
          <a:prstGeom prst="rect">
            <a:avLst/>
          </a:prstGeom>
        </p:spPr>
      </p:pic>
      <p:pic>
        <p:nvPicPr>
          <p:cNvPr id="17" name="Picture 16">
            <a:extLst>
              <a:ext uri="{FF2B5EF4-FFF2-40B4-BE49-F238E27FC236}">
                <a16:creationId xmlns:a16="http://schemas.microsoft.com/office/drawing/2014/main" id="{49BE0C5F-476C-6B4D-9A18-CA10E4D1CCDC}"/>
              </a:ext>
            </a:extLst>
          </p:cNvPr>
          <p:cNvPicPr>
            <a:picLocks noChangeAspect="1"/>
          </p:cNvPicPr>
          <p:nvPr/>
        </p:nvPicPr>
        <p:blipFill>
          <a:blip r:embed="rId8"/>
          <a:stretch>
            <a:fillRect/>
          </a:stretch>
        </p:blipFill>
        <p:spPr>
          <a:xfrm>
            <a:off x="9129752" y="4872232"/>
            <a:ext cx="660400" cy="431800"/>
          </a:xfrm>
          <a:prstGeom prst="rect">
            <a:avLst/>
          </a:prstGeom>
        </p:spPr>
      </p:pic>
      <p:pic>
        <p:nvPicPr>
          <p:cNvPr id="19" name="Picture 18" descr="Shape, rectangle&#10;&#10;Description automatically generated">
            <a:extLst>
              <a:ext uri="{FF2B5EF4-FFF2-40B4-BE49-F238E27FC236}">
                <a16:creationId xmlns:a16="http://schemas.microsoft.com/office/drawing/2014/main" id="{185F8571-779F-9546-9E1A-849911F16409}"/>
              </a:ext>
            </a:extLst>
          </p:cNvPr>
          <p:cNvPicPr>
            <a:picLocks noChangeAspect="1"/>
          </p:cNvPicPr>
          <p:nvPr/>
        </p:nvPicPr>
        <p:blipFill>
          <a:blip r:embed="rId9"/>
          <a:stretch>
            <a:fillRect/>
          </a:stretch>
        </p:blipFill>
        <p:spPr>
          <a:xfrm>
            <a:off x="9133469" y="5440694"/>
            <a:ext cx="660400" cy="431800"/>
          </a:xfrm>
          <a:prstGeom prst="rect">
            <a:avLst/>
          </a:prstGeom>
        </p:spPr>
      </p:pic>
      <p:pic>
        <p:nvPicPr>
          <p:cNvPr id="21" name="Picture 20">
            <a:extLst>
              <a:ext uri="{FF2B5EF4-FFF2-40B4-BE49-F238E27FC236}">
                <a16:creationId xmlns:a16="http://schemas.microsoft.com/office/drawing/2014/main" id="{05DF828B-95F0-9A4F-93A5-E1855B645C09}"/>
              </a:ext>
            </a:extLst>
          </p:cNvPr>
          <p:cNvPicPr>
            <a:picLocks noChangeAspect="1"/>
          </p:cNvPicPr>
          <p:nvPr/>
        </p:nvPicPr>
        <p:blipFill>
          <a:blip r:embed="rId10"/>
          <a:stretch>
            <a:fillRect/>
          </a:stretch>
        </p:blipFill>
        <p:spPr>
          <a:xfrm>
            <a:off x="9133469" y="6020307"/>
            <a:ext cx="660400" cy="431800"/>
          </a:xfrm>
          <a:prstGeom prst="rect">
            <a:avLst/>
          </a:prstGeom>
        </p:spPr>
      </p:pic>
    </p:spTree>
    <p:extLst>
      <p:ext uri="{BB962C8B-B14F-4D97-AF65-F5344CB8AC3E}">
        <p14:creationId xmlns:p14="http://schemas.microsoft.com/office/powerpoint/2010/main" val="61797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280D24-264D-45BD-B46D-6A2540486482}"/>
              </a:ext>
            </a:extLst>
          </p:cNvPr>
          <p:cNvSpPr>
            <a:spLocks noGrp="1"/>
          </p:cNvSpPr>
          <p:nvPr>
            <p:ph type="title"/>
          </p:nvPr>
        </p:nvSpPr>
        <p:spPr>
          <a:xfrm>
            <a:off x="685801" y="331306"/>
            <a:ext cx="10131425" cy="6241772"/>
          </a:xfrm>
        </p:spPr>
        <p:txBody>
          <a:bodyPr>
            <a:normAutofit/>
          </a:bodyPr>
          <a:lstStyle/>
          <a:p>
            <a:r>
              <a:rPr lang="it-IT" sz="2000" cap="none">
                <a:latin typeface="+mn-lt"/>
              </a:rPr>
              <a:t>Dutch, French</a:t>
            </a:r>
            <a:endParaRPr lang="it-IT" sz="2000" cap="none" dirty="0">
              <a:latin typeface="+mn-lt"/>
            </a:endParaRPr>
          </a:p>
        </p:txBody>
      </p:sp>
      <p:graphicFrame>
        <p:nvGraphicFramePr>
          <p:cNvPr id="3" name="Tabella 3">
            <a:extLst>
              <a:ext uri="{FF2B5EF4-FFF2-40B4-BE49-F238E27FC236}">
                <a16:creationId xmlns:a16="http://schemas.microsoft.com/office/drawing/2014/main" id="{55B19564-7735-4F87-919E-F73E03F2EFED}"/>
              </a:ext>
            </a:extLst>
          </p:cNvPr>
          <p:cNvGraphicFramePr>
            <a:graphicFrameLocks noGrp="1"/>
          </p:cNvGraphicFramePr>
          <p:nvPr>
            <p:extLst>
              <p:ext uri="{D42A27DB-BD31-4B8C-83A1-F6EECF244321}">
                <p14:modId xmlns:p14="http://schemas.microsoft.com/office/powerpoint/2010/main" val="3047469875"/>
              </p:ext>
            </p:extLst>
          </p:nvPr>
        </p:nvGraphicFramePr>
        <p:xfrm>
          <a:off x="1046922" y="940902"/>
          <a:ext cx="9925879" cy="5572536"/>
        </p:xfrm>
        <a:graphic>
          <a:graphicData uri="http://schemas.openxmlformats.org/drawingml/2006/table">
            <a:tbl>
              <a:tblPr firstRow="1" bandRow="1">
                <a:tableStyleId>{5C22544A-7EE6-4342-B048-85BDC9FD1C3A}</a:tableStyleId>
              </a:tblPr>
              <a:tblGrid>
                <a:gridCol w="2481470">
                  <a:extLst>
                    <a:ext uri="{9D8B030D-6E8A-4147-A177-3AD203B41FA5}">
                      <a16:colId xmlns:a16="http://schemas.microsoft.com/office/drawing/2014/main" val="930389082"/>
                    </a:ext>
                  </a:extLst>
                </a:gridCol>
                <a:gridCol w="2481470">
                  <a:extLst>
                    <a:ext uri="{9D8B030D-6E8A-4147-A177-3AD203B41FA5}">
                      <a16:colId xmlns:a16="http://schemas.microsoft.com/office/drawing/2014/main" val="2505782711"/>
                    </a:ext>
                  </a:extLst>
                </a:gridCol>
                <a:gridCol w="2913029">
                  <a:extLst>
                    <a:ext uri="{9D8B030D-6E8A-4147-A177-3AD203B41FA5}">
                      <a16:colId xmlns:a16="http://schemas.microsoft.com/office/drawing/2014/main" val="219633059"/>
                    </a:ext>
                  </a:extLst>
                </a:gridCol>
                <a:gridCol w="2049910">
                  <a:extLst>
                    <a:ext uri="{9D8B030D-6E8A-4147-A177-3AD203B41FA5}">
                      <a16:colId xmlns:a16="http://schemas.microsoft.com/office/drawing/2014/main" val="3409488569"/>
                    </a:ext>
                  </a:extLst>
                </a:gridCol>
              </a:tblGrid>
              <a:tr h="469725">
                <a:tc>
                  <a:txBody>
                    <a:bodyPr/>
                    <a:lstStyle/>
                    <a:p>
                      <a:r>
                        <a:rPr lang="it-IT" dirty="0"/>
                        <a:t>COUNTRY</a:t>
                      </a:r>
                    </a:p>
                  </a:txBody>
                  <a:tcPr/>
                </a:tc>
                <a:tc>
                  <a:txBody>
                    <a:bodyPr/>
                    <a:lstStyle/>
                    <a:p>
                      <a:r>
                        <a:rPr lang="it-IT" dirty="0"/>
                        <a:t>CAPITAL</a:t>
                      </a:r>
                    </a:p>
                  </a:txBody>
                  <a:tcPr/>
                </a:tc>
                <a:tc>
                  <a:txBody>
                    <a:bodyPr/>
                    <a:lstStyle/>
                    <a:p>
                      <a:r>
                        <a:rPr lang="it-IT" dirty="0"/>
                        <a:t>OFFICIAL EU LANGUAGE(S)</a:t>
                      </a:r>
                    </a:p>
                  </a:txBody>
                  <a:tcPr/>
                </a:tc>
                <a:tc>
                  <a:txBody>
                    <a:bodyPr/>
                    <a:lstStyle/>
                    <a:p>
                      <a:r>
                        <a:rPr lang="it-IT" dirty="0"/>
                        <a:t>FLAG</a:t>
                      </a:r>
                    </a:p>
                  </a:txBody>
                  <a:tcPr/>
                </a:tc>
                <a:extLst>
                  <a:ext uri="{0D108BD9-81ED-4DB2-BD59-A6C34878D82A}">
                    <a16:rowId xmlns:a16="http://schemas.microsoft.com/office/drawing/2014/main" val="3026185580"/>
                  </a:ext>
                </a:extLst>
              </a:tr>
              <a:tr h="566979">
                <a:tc>
                  <a:txBody>
                    <a:bodyPr/>
                    <a:lstStyle/>
                    <a:p>
                      <a:r>
                        <a:rPr lang="it-IT" dirty="0"/>
                        <a:t>MALTA</a:t>
                      </a:r>
                    </a:p>
                  </a:txBody>
                  <a:tcPr/>
                </a:tc>
                <a:tc>
                  <a:txBody>
                    <a:bodyPr/>
                    <a:lstStyle/>
                    <a:p>
                      <a:r>
                        <a:rPr lang="it-IT" dirty="0"/>
                        <a:t>Valletta</a:t>
                      </a:r>
                    </a:p>
                  </a:txBody>
                  <a:tcPr/>
                </a:tc>
                <a:tc>
                  <a:txBody>
                    <a:bodyPr/>
                    <a:lstStyle/>
                    <a:p>
                      <a:r>
                        <a:rPr lang="it-IT" dirty="0"/>
                        <a:t>Maltese, English</a:t>
                      </a:r>
                    </a:p>
                  </a:txBody>
                  <a:tcPr/>
                </a:tc>
                <a:tc>
                  <a:txBody>
                    <a:bodyPr/>
                    <a:lstStyle/>
                    <a:p>
                      <a:endParaRPr lang="it-IT"/>
                    </a:p>
                  </a:txBody>
                  <a:tcPr/>
                </a:tc>
                <a:extLst>
                  <a:ext uri="{0D108BD9-81ED-4DB2-BD59-A6C34878D82A}">
                    <a16:rowId xmlns:a16="http://schemas.microsoft.com/office/drawing/2014/main" val="1958983272"/>
                  </a:ext>
                </a:extLst>
              </a:tr>
              <a:tr h="566979">
                <a:tc>
                  <a:txBody>
                    <a:bodyPr/>
                    <a:lstStyle/>
                    <a:p>
                      <a:r>
                        <a:rPr lang="it-IT" dirty="0"/>
                        <a:t>NETHERLANDS</a:t>
                      </a:r>
                    </a:p>
                  </a:txBody>
                  <a:tcPr/>
                </a:tc>
                <a:tc>
                  <a:txBody>
                    <a:bodyPr/>
                    <a:lstStyle/>
                    <a:p>
                      <a:r>
                        <a:rPr lang="it-IT" dirty="0"/>
                        <a:t>Amsterdam</a:t>
                      </a:r>
                    </a:p>
                  </a:txBody>
                  <a:tcPr/>
                </a:tc>
                <a:tc>
                  <a:txBody>
                    <a:bodyPr/>
                    <a:lstStyle/>
                    <a:p>
                      <a:r>
                        <a:rPr lang="it-IT" dirty="0"/>
                        <a:t>Dutch</a:t>
                      </a:r>
                    </a:p>
                  </a:txBody>
                  <a:tcPr/>
                </a:tc>
                <a:tc>
                  <a:txBody>
                    <a:bodyPr/>
                    <a:lstStyle/>
                    <a:p>
                      <a:endParaRPr lang="it-IT"/>
                    </a:p>
                  </a:txBody>
                  <a:tcPr/>
                </a:tc>
                <a:extLst>
                  <a:ext uri="{0D108BD9-81ED-4DB2-BD59-A6C34878D82A}">
                    <a16:rowId xmlns:a16="http://schemas.microsoft.com/office/drawing/2014/main" val="1949781379"/>
                  </a:ext>
                </a:extLst>
              </a:tr>
              <a:tr h="566979">
                <a:tc>
                  <a:txBody>
                    <a:bodyPr/>
                    <a:lstStyle/>
                    <a:p>
                      <a:r>
                        <a:rPr lang="it-IT" dirty="0"/>
                        <a:t>POLAND</a:t>
                      </a:r>
                    </a:p>
                  </a:txBody>
                  <a:tcPr/>
                </a:tc>
                <a:tc>
                  <a:txBody>
                    <a:bodyPr/>
                    <a:lstStyle/>
                    <a:p>
                      <a:r>
                        <a:rPr lang="it-IT" dirty="0" err="1"/>
                        <a:t>Warsaw</a:t>
                      </a:r>
                      <a:endParaRPr lang="it-IT" dirty="0"/>
                    </a:p>
                  </a:txBody>
                  <a:tcPr/>
                </a:tc>
                <a:tc>
                  <a:txBody>
                    <a:bodyPr/>
                    <a:lstStyle/>
                    <a:p>
                      <a:r>
                        <a:rPr lang="it-IT" dirty="0" err="1"/>
                        <a:t>Polish</a:t>
                      </a:r>
                      <a:endParaRPr lang="it-IT" dirty="0"/>
                    </a:p>
                  </a:txBody>
                  <a:tcPr/>
                </a:tc>
                <a:tc>
                  <a:txBody>
                    <a:bodyPr/>
                    <a:lstStyle/>
                    <a:p>
                      <a:endParaRPr lang="it-IT"/>
                    </a:p>
                  </a:txBody>
                  <a:tcPr/>
                </a:tc>
                <a:extLst>
                  <a:ext uri="{0D108BD9-81ED-4DB2-BD59-A6C34878D82A}">
                    <a16:rowId xmlns:a16="http://schemas.microsoft.com/office/drawing/2014/main" val="1304000092"/>
                  </a:ext>
                </a:extLst>
              </a:tr>
              <a:tr h="566979">
                <a:tc>
                  <a:txBody>
                    <a:bodyPr/>
                    <a:lstStyle/>
                    <a:p>
                      <a:r>
                        <a:rPr lang="it-IT" dirty="0"/>
                        <a:t>PORTUGAL</a:t>
                      </a:r>
                    </a:p>
                  </a:txBody>
                  <a:tcPr/>
                </a:tc>
                <a:tc>
                  <a:txBody>
                    <a:bodyPr/>
                    <a:lstStyle/>
                    <a:p>
                      <a:r>
                        <a:rPr lang="it-IT" dirty="0" err="1"/>
                        <a:t>Lisbon</a:t>
                      </a:r>
                      <a:r>
                        <a:rPr lang="it-IT" dirty="0"/>
                        <a:t> </a:t>
                      </a:r>
                    </a:p>
                  </a:txBody>
                  <a:tcPr/>
                </a:tc>
                <a:tc>
                  <a:txBody>
                    <a:bodyPr/>
                    <a:lstStyle/>
                    <a:p>
                      <a:r>
                        <a:rPr lang="it-IT" dirty="0" err="1"/>
                        <a:t>Portuguese</a:t>
                      </a:r>
                      <a:endParaRPr lang="it-IT" dirty="0"/>
                    </a:p>
                  </a:txBody>
                  <a:tcPr/>
                </a:tc>
                <a:tc>
                  <a:txBody>
                    <a:bodyPr/>
                    <a:lstStyle/>
                    <a:p>
                      <a:endParaRPr lang="it-IT"/>
                    </a:p>
                  </a:txBody>
                  <a:tcPr/>
                </a:tc>
                <a:extLst>
                  <a:ext uri="{0D108BD9-81ED-4DB2-BD59-A6C34878D82A}">
                    <a16:rowId xmlns:a16="http://schemas.microsoft.com/office/drawing/2014/main" val="1036351416"/>
                  </a:ext>
                </a:extLst>
              </a:tr>
              <a:tr h="566979">
                <a:tc>
                  <a:txBody>
                    <a:bodyPr/>
                    <a:lstStyle/>
                    <a:p>
                      <a:r>
                        <a:rPr lang="it-IT" dirty="0"/>
                        <a:t>ROMANIA</a:t>
                      </a:r>
                    </a:p>
                  </a:txBody>
                  <a:tcPr/>
                </a:tc>
                <a:tc>
                  <a:txBody>
                    <a:bodyPr/>
                    <a:lstStyle/>
                    <a:p>
                      <a:r>
                        <a:rPr lang="it-IT" dirty="0" err="1"/>
                        <a:t>Bucharest</a:t>
                      </a:r>
                      <a:endParaRPr lang="it-IT" dirty="0"/>
                    </a:p>
                  </a:txBody>
                  <a:tcPr/>
                </a:tc>
                <a:tc>
                  <a:txBody>
                    <a:bodyPr/>
                    <a:lstStyle/>
                    <a:p>
                      <a:r>
                        <a:rPr lang="it-IT" dirty="0" err="1"/>
                        <a:t>Romanian</a:t>
                      </a:r>
                      <a:endParaRPr lang="it-IT" dirty="0"/>
                    </a:p>
                  </a:txBody>
                  <a:tcPr/>
                </a:tc>
                <a:tc>
                  <a:txBody>
                    <a:bodyPr/>
                    <a:lstStyle/>
                    <a:p>
                      <a:endParaRPr lang="it-IT"/>
                    </a:p>
                  </a:txBody>
                  <a:tcPr/>
                </a:tc>
                <a:extLst>
                  <a:ext uri="{0D108BD9-81ED-4DB2-BD59-A6C34878D82A}">
                    <a16:rowId xmlns:a16="http://schemas.microsoft.com/office/drawing/2014/main" val="1716564078"/>
                  </a:ext>
                </a:extLst>
              </a:tr>
              <a:tr h="566979">
                <a:tc>
                  <a:txBody>
                    <a:bodyPr/>
                    <a:lstStyle/>
                    <a:p>
                      <a:r>
                        <a:rPr lang="it-IT" dirty="0"/>
                        <a:t>SLOVAKIA</a:t>
                      </a:r>
                    </a:p>
                  </a:txBody>
                  <a:tcPr/>
                </a:tc>
                <a:tc>
                  <a:txBody>
                    <a:bodyPr/>
                    <a:lstStyle/>
                    <a:p>
                      <a:r>
                        <a:rPr lang="it-IT" dirty="0"/>
                        <a:t>Bratislava</a:t>
                      </a:r>
                    </a:p>
                  </a:txBody>
                  <a:tcPr/>
                </a:tc>
                <a:tc>
                  <a:txBody>
                    <a:bodyPr/>
                    <a:lstStyle/>
                    <a:p>
                      <a:r>
                        <a:rPr lang="it-IT" dirty="0" err="1"/>
                        <a:t>Slovak</a:t>
                      </a:r>
                      <a:endParaRPr lang="it-IT" dirty="0"/>
                    </a:p>
                  </a:txBody>
                  <a:tcPr/>
                </a:tc>
                <a:tc>
                  <a:txBody>
                    <a:bodyPr/>
                    <a:lstStyle/>
                    <a:p>
                      <a:endParaRPr lang="it-IT"/>
                    </a:p>
                  </a:txBody>
                  <a:tcPr/>
                </a:tc>
                <a:extLst>
                  <a:ext uri="{0D108BD9-81ED-4DB2-BD59-A6C34878D82A}">
                    <a16:rowId xmlns:a16="http://schemas.microsoft.com/office/drawing/2014/main" val="719381332"/>
                  </a:ext>
                </a:extLst>
              </a:tr>
              <a:tr h="566979">
                <a:tc>
                  <a:txBody>
                    <a:bodyPr/>
                    <a:lstStyle/>
                    <a:p>
                      <a:r>
                        <a:rPr lang="it-IT" dirty="0"/>
                        <a:t>SLOVENIA</a:t>
                      </a:r>
                    </a:p>
                  </a:txBody>
                  <a:tcPr/>
                </a:tc>
                <a:tc>
                  <a:txBody>
                    <a:bodyPr/>
                    <a:lstStyle/>
                    <a:p>
                      <a:r>
                        <a:rPr lang="it-IT" dirty="0" err="1"/>
                        <a:t>Ljubljana</a:t>
                      </a:r>
                      <a:endParaRPr lang="it-IT" dirty="0"/>
                    </a:p>
                  </a:txBody>
                  <a:tcPr/>
                </a:tc>
                <a:tc>
                  <a:txBody>
                    <a:bodyPr/>
                    <a:lstStyle/>
                    <a:p>
                      <a:r>
                        <a:rPr lang="it-IT" dirty="0" err="1"/>
                        <a:t>Slovenian</a:t>
                      </a:r>
                      <a:endParaRPr lang="it-IT" dirty="0"/>
                    </a:p>
                  </a:txBody>
                  <a:tcPr/>
                </a:tc>
                <a:tc>
                  <a:txBody>
                    <a:bodyPr/>
                    <a:lstStyle/>
                    <a:p>
                      <a:endParaRPr lang="it-IT"/>
                    </a:p>
                  </a:txBody>
                  <a:tcPr/>
                </a:tc>
                <a:extLst>
                  <a:ext uri="{0D108BD9-81ED-4DB2-BD59-A6C34878D82A}">
                    <a16:rowId xmlns:a16="http://schemas.microsoft.com/office/drawing/2014/main" val="1523767966"/>
                  </a:ext>
                </a:extLst>
              </a:tr>
              <a:tr h="566979">
                <a:tc>
                  <a:txBody>
                    <a:bodyPr/>
                    <a:lstStyle/>
                    <a:p>
                      <a:r>
                        <a:rPr lang="it-IT" dirty="0"/>
                        <a:t>SPAIN</a:t>
                      </a:r>
                    </a:p>
                  </a:txBody>
                  <a:tcPr/>
                </a:tc>
                <a:tc>
                  <a:txBody>
                    <a:bodyPr/>
                    <a:lstStyle/>
                    <a:p>
                      <a:r>
                        <a:rPr lang="it-IT" dirty="0"/>
                        <a:t>Madrid</a:t>
                      </a:r>
                    </a:p>
                  </a:txBody>
                  <a:tcPr/>
                </a:tc>
                <a:tc>
                  <a:txBody>
                    <a:bodyPr/>
                    <a:lstStyle/>
                    <a:p>
                      <a:r>
                        <a:rPr lang="it-IT" dirty="0"/>
                        <a:t>Spanish</a:t>
                      </a:r>
                    </a:p>
                  </a:txBody>
                  <a:tcPr/>
                </a:tc>
                <a:tc>
                  <a:txBody>
                    <a:bodyPr/>
                    <a:lstStyle/>
                    <a:p>
                      <a:endParaRPr lang="it-IT"/>
                    </a:p>
                  </a:txBody>
                  <a:tcPr/>
                </a:tc>
                <a:extLst>
                  <a:ext uri="{0D108BD9-81ED-4DB2-BD59-A6C34878D82A}">
                    <a16:rowId xmlns:a16="http://schemas.microsoft.com/office/drawing/2014/main" val="211853687"/>
                  </a:ext>
                </a:extLst>
              </a:tr>
              <a:tr h="566979">
                <a:tc>
                  <a:txBody>
                    <a:bodyPr/>
                    <a:lstStyle/>
                    <a:p>
                      <a:r>
                        <a:rPr lang="it-IT" dirty="0"/>
                        <a:t>SWEDEN</a:t>
                      </a:r>
                    </a:p>
                  </a:txBody>
                  <a:tcPr/>
                </a:tc>
                <a:tc>
                  <a:txBody>
                    <a:bodyPr/>
                    <a:lstStyle/>
                    <a:p>
                      <a:r>
                        <a:rPr lang="it-IT" dirty="0" err="1"/>
                        <a:t>Stockholm</a:t>
                      </a:r>
                      <a:endParaRPr lang="it-IT" dirty="0"/>
                    </a:p>
                  </a:txBody>
                  <a:tcPr/>
                </a:tc>
                <a:tc>
                  <a:txBody>
                    <a:bodyPr/>
                    <a:lstStyle/>
                    <a:p>
                      <a:r>
                        <a:rPr lang="it-IT" dirty="0" err="1"/>
                        <a:t>Swedish</a:t>
                      </a:r>
                      <a:endParaRPr lang="it-IT" dirty="0"/>
                    </a:p>
                  </a:txBody>
                  <a:tcPr/>
                </a:tc>
                <a:tc>
                  <a:txBody>
                    <a:bodyPr/>
                    <a:lstStyle/>
                    <a:p>
                      <a:endParaRPr lang="it-IT" dirty="0"/>
                    </a:p>
                  </a:txBody>
                  <a:tcPr/>
                </a:tc>
                <a:extLst>
                  <a:ext uri="{0D108BD9-81ED-4DB2-BD59-A6C34878D82A}">
                    <a16:rowId xmlns:a16="http://schemas.microsoft.com/office/drawing/2014/main" val="4101128313"/>
                  </a:ext>
                </a:extLst>
              </a:tr>
            </a:tbl>
          </a:graphicData>
        </a:graphic>
      </p:graphicFrame>
      <p:pic>
        <p:nvPicPr>
          <p:cNvPr id="5" name="Picture 4">
            <a:extLst>
              <a:ext uri="{FF2B5EF4-FFF2-40B4-BE49-F238E27FC236}">
                <a16:creationId xmlns:a16="http://schemas.microsoft.com/office/drawing/2014/main" id="{F6EA7334-5614-D14E-B0C5-F5E6E00A8FA4}"/>
              </a:ext>
            </a:extLst>
          </p:cNvPr>
          <p:cNvPicPr>
            <a:picLocks noChangeAspect="1"/>
          </p:cNvPicPr>
          <p:nvPr/>
        </p:nvPicPr>
        <p:blipFill>
          <a:blip r:embed="rId2"/>
          <a:stretch>
            <a:fillRect/>
          </a:stretch>
        </p:blipFill>
        <p:spPr>
          <a:xfrm>
            <a:off x="9155124" y="1480948"/>
            <a:ext cx="660400" cy="431800"/>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96A32058-028A-1840-866A-80A7A3311A61}"/>
              </a:ext>
            </a:extLst>
          </p:cNvPr>
          <p:cNvPicPr>
            <a:picLocks noChangeAspect="1"/>
          </p:cNvPicPr>
          <p:nvPr/>
        </p:nvPicPr>
        <p:blipFill>
          <a:blip r:embed="rId3"/>
          <a:stretch>
            <a:fillRect/>
          </a:stretch>
        </p:blipFill>
        <p:spPr>
          <a:xfrm>
            <a:off x="9155124" y="2044597"/>
            <a:ext cx="660400" cy="431800"/>
          </a:xfrm>
          <a:prstGeom prst="rect">
            <a:avLst/>
          </a:prstGeom>
        </p:spPr>
      </p:pic>
      <p:pic>
        <p:nvPicPr>
          <p:cNvPr id="9" name="Picture 8">
            <a:extLst>
              <a:ext uri="{FF2B5EF4-FFF2-40B4-BE49-F238E27FC236}">
                <a16:creationId xmlns:a16="http://schemas.microsoft.com/office/drawing/2014/main" id="{5FC438B4-18B5-A646-B8A4-1A2B42F93AAE}"/>
              </a:ext>
            </a:extLst>
          </p:cNvPr>
          <p:cNvPicPr>
            <a:picLocks noChangeAspect="1"/>
          </p:cNvPicPr>
          <p:nvPr/>
        </p:nvPicPr>
        <p:blipFill>
          <a:blip r:embed="rId4"/>
          <a:stretch>
            <a:fillRect/>
          </a:stretch>
        </p:blipFill>
        <p:spPr>
          <a:xfrm>
            <a:off x="9144619" y="2609768"/>
            <a:ext cx="660400" cy="431800"/>
          </a:xfrm>
          <a:prstGeom prst="rect">
            <a:avLst/>
          </a:prstGeom>
        </p:spPr>
      </p:pic>
      <p:pic>
        <p:nvPicPr>
          <p:cNvPr id="11" name="Picture 10">
            <a:extLst>
              <a:ext uri="{FF2B5EF4-FFF2-40B4-BE49-F238E27FC236}">
                <a16:creationId xmlns:a16="http://schemas.microsoft.com/office/drawing/2014/main" id="{BDC56FBC-904F-3B49-A650-55E14E2E5A01}"/>
              </a:ext>
            </a:extLst>
          </p:cNvPr>
          <p:cNvPicPr>
            <a:picLocks noChangeAspect="1"/>
          </p:cNvPicPr>
          <p:nvPr/>
        </p:nvPicPr>
        <p:blipFill>
          <a:blip r:embed="rId5"/>
          <a:stretch>
            <a:fillRect/>
          </a:stretch>
        </p:blipFill>
        <p:spPr>
          <a:xfrm>
            <a:off x="9144619" y="3173417"/>
            <a:ext cx="660400" cy="431800"/>
          </a:xfrm>
          <a:prstGeom prst="rect">
            <a:avLst/>
          </a:prstGeom>
        </p:spPr>
      </p:pic>
      <p:pic>
        <p:nvPicPr>
          <p:cNvPr id="13" name="Picture 12" descr="A picture containing text, clipart, screenshot&#10;&#10;Description automatically generated">
            <a:extLst>
              <a:ext uri="{FF2B5EF4-FFF2-40B4-BE49-F238E27FC236}">
                <a16:creationId xmlns:a16="http://schemas.microsoft.com/office/drawing/2014/main" id="{4F9B4632-662C-9643-849D-FCD4ADE26146}"/>
              </a:ext>
            </a:extLst>
          </p:cNvPr>
          <p:cNvPicPr>
            <a:picLocks noChangeAspect="1"/>
          </p:cNvPicPr>
          <p:nvPr/>
        </p:nvPicPr>
        <p:blipFill>
          <a:blip r:embed="rId6"/>
          <a:stretch>
            <a:fillRect/>
          </a:stretch>
        </p:blipFill>
        <p:spPr>
          <a:xfrm>
            <a:off x="9155124" y="3753030"/>
            <a:ext cx="660400" cy="431800"/>
          </a:xfrm>
          <a:prstGeom prst="rect">
            <a:avLst/>
          </a:prstGeom>
        </p:spPr>
      </p:pic>
      <p:pic>
        <p:nvPicPr>
          <p:cNvPr id="15" name="Picture 14">
            <a:extLst>
              <a:ext uri="{FF2B5EF4-FFF2-40B4-BE49-F238E27FC236}">
                <a16:creationId xmlns:a16="http://schemas.microsoft.com/office/drawing/2014/main" id="{FD6D6EAC-6D1C-9944-946D-384769E4D619}"/>
              </a:ext>
            </a:extLst>
          </p:cNvPr>
          <p:cNvPicPr>
            <a:picLocks noChangeAspect="1"/>
          </p:cNvPicPr>
          <p:nvPr/>
        </p:nvPicPr>
        <p:blipFill>
          <a:blip r:embed="rId7"/>
          <a:stretch>
            <a:fillRect/>
          </a:stretch>
        </p:blipFill>
        <p:spPr>
          <a:xfrm>
            <a:off x="9144619" y="4300716"/>
            <a:ext cx="660400" cy="431800"/>
          </a:xfrm>
          <a:prstGeom prst="rect">
            <a:avLst/>
          </a:prstGeom>
        </p:spPr>
      </p:pic>
      <p:pic>
        <p:nvPicPr>
          <p:cNvPr id="17" name="Picture 16" descr="Icon&#10;&#10;Description automatically generated">
            <a:extLst>
              <a:ext uri="{FF2B5EF4-FFF2-40B4-BE49-F238E27FC236}">
                <a16:creationId xmlns:a16="http://schemas.microsoft.com/office/drawing/2014/main" id="{41548BB6-F5C3-0A42-B6F7-805190A7AF0A}"/>
              </a:ext>
            </a:extLst>
          </p:cNvPr>
          <p:cNvPicPr>
            <a:picLocks noChangeAspect="1"/>
          </p:cNvPicPr>
          <p:nvPr/>
        </p:nvPicPr>
        <p:blipFill>
          <a:blip r:embed="rId8"/>
          <a:stretch>
            <a:fillRect/>
          </a:stretch>
        </p:blipFill>
        <p:spPr>
          <a:xfrm>
            <a:off x="9144619" y="4870705"/>
            <a:ext cx="660400" cy="431800"/>
          </a:xfrm>
          <a:prstGeom prst="rect">
            <a:avLst/>
          </a:prstGeom>
        </p:spPr>
      </p:pic>
      <p:pic>
        <p:nvPicPr>
          <p:cNvPr id="19" name="Picture 18">
            <a:extLst>
              <a:ext uri="{FF2B5EF4-FFF2-40B4-BE49-F238E27FC236}">
                <a16:creationId xmlns:a16="http://schemas.microsoft.com/office/drawing/2014/main" id="{A8ABC9D8-BEBE-8D4C-AAB9-E444BFA48A3E}"/>
              </a:ext>
            </a:extLst>
          </p:cNvPr>
          <p:cNvPicPr>
            <a:picLocks noChangeAspect="1"/>
          </p:cNvPicPr>
          <p:nvPr/>
        </p:nvPicPr>
        <p:blipFill>
          <a:blip r:embed="rId9"/>
          <a:stretch>
            <a:fillRect/>
          </a:stretch>
        </p:blipFill>
        <p:spPr>
          <a:xfrm>
            <a:off x="9144619" y="5440694"/>
            <a:ext cx="660400" cy="431800"/>
          </a:xfrm>
          <a:prstGeom prst="rect">
            <a:avLst/>
          </a:prstGeom>
        </p:spPr>
      </p:pic>
      <p:pic>
        <p:nvPicPr>
          <p:cNvPr id="21" name="Picture 20" descr="Shape, logo&#10;&#10;Description automatically generated">
            <a:extLst>
              <a:ext uri="{FF2B5EF4-FFF2-40B4-BE49-F238E27FC236}">
                <a16:creationId xmlns:a16="http://schemas.microsoft.com/office/drawing/2014/main" id="{0BAD1CA5-5B86-CB45-8BA5-B2B6731D0796}"/>
              </a:ext>
            </a:extLst>
          </p:cNvPr>
          <p:cNvPicPr>
            <a:picLocks noChangeAspect="1"/>
          </p:cNvPicPr>
          <p:nvPr/>
        </p:nvPicPr>
        <p:blipFill>
          <a:blip r:embed="rId10"/>
          <a:stretch>
            <a:fillRect/>
          </a:stretch>
        </p:blipFill>
        <p:spPr>
          <a:xfrm>
            <a:off x="9144619" y="6020307"/>
            <a:ext cx="660400" cy="431800"/>
          </a:xfrm>
          <a:prstGeom prst="rect">
            <a:avLst/>
          </a:prstGeom>
        </p:spPr>
      </p:pic>
    </p:spTree>
    <p:extLst>
      <p:ext uri="{BB962C8B-B14F-4D97-AF65-F5344CB8AC3E}">
        <p14:creationId xmlns:p14="http://schemas.microsoft.com/office/powerpoint/2010/main" val="345057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9AC45-C3AF-4CE4-B370-7E7AB097C2BD}"/>
              </a:ext>
            </a:extLst>
          </p:cNvPr>
          <p:cNvSpPr>
            <a:spLocks noGrp="1"/>
          </p:cNvSpPr>
          <p:nvPr>
            <p:ph type="ctrTitle"/>
          </p:nvPr>
        </p:nvSpPr>
        <p:spPr/>
        <p:txBody>
          <a:bodyPr/>
          <a:lstStyle/>
          <a:p>
            <a:pPr algn="ctr"/>
            <a:r>
              <a:rPr lang="fr-FR" dirty="0" err="1">
                <a:solidFill>
                  <a:srgbClr val="FFFF00"/>
                </a:solidFill>
              </a:rPr>
              <a:t>European</a:t>
            </a:r>
            <a:br>
              <a:rPr lang="fr-FR" dirty="0"/>
            </a:br>
            <a:r>
              <a:rPr lang="fr-FR" dirty="0">
                <a:solidFill>
                  <a:srgbClr val="FFFF00"/>
                </a:solidFill>
              </a:rPr>
              <a:t>Institutions</a:t>
            </a:r>
          </a:p>
        </p:txBody>
      </p:sp>
      <p:sp>
        <p:nvSpPr>
          <p:cNvPr id="3" name="Sous-titre 2">
            <a:extLst>
              <a:ext uri="{FF2B5EF4-FFF2-40B4-BE49-F238E27FC236}">
                <a16:creationId xmlns:a16="http://schemas.microsoft.com/office/drawing/2014/main" id="{F96992FF-30B1-4457-9AA7-9789D2F85503}"/>
              </a:ext>
            </a:extLst>
          </p:cNvPr>
          <p:cNvSpPr>
            <a:spLocks noGrp="1"/>
          </p:cNvSpPr>
          <p:nvPr>
            <p:ph type="subTitle" idx="1"/>
          </p:nvPr>
        </p:nvSpPr>
        <p:spPr/>
        <p:txBody>
          <a:bodyPr/>
          <a:lstStyle/>
          <a:p>
            <a:endParaRPr lang="fr-FR" dirty="0"/>
          </a:p>
        </p:txBody>
      </p:sp>
      <p:pic>
        <p:nvPicPr>
          <p:cNvPr id="6" name="Image 5">
            <a:extLst>
              <a:ext uri="{FF2B5EF4-FFF2-40B4-BE49-F238E27FC236}">
                <a16:creationId xmlns:a16="http://schemas.microsoft.com/office/drawing/2014/main" id="{B1DB7EE7-7B59-4E37-BACE-9E3C4AC9B846}"/>
              </a:ext>
            </a:extLst>
          </p:cNvPr>
          <p:cNvPicPr>
            <a:picLocks noChangeAspect="1"/>
          </p:cNvPicPr>
          <p:nvPr/>
        </p:nvPicPr>
        <p:blipFill>
          <a:blip r:embed="rId2"/>
          <a:stretch>
            <a:fillRect/>
          </a:stretch>
        </p:blipFill>
        <p:spPr>
          <a:xfrm rot="702805">
            <a:off x="9147314" y="958757"/>
            <a:ext cx="2011017" cy="2011017"/>
          </a:xfrm>
          <a:prstGeom prst="rect">
            <a:avLst/>
          </a:prstGeom>
        </p:spPr>
      </p:pic>
    </p:spTree>
    <p:extLst>
      <p:ext uri="{BB962C8B-B14F-4D97-AF65-F5344CB8AC3E}">
        <p14:creationId xmlns:p14="http://schemas.microsoft.com/office/powerpoint/2010/main" val="355776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599"/>
            <a:ext cx="10131425" cy="2795451"/>
          </a:xfrm>
        </p:spPr>
        <p:txBody>
          <a:bodyPr>
            <a:normAutofit fontScale="90000"/>
          </a:bodyPr>
          <a:lstStyle/>
          <a:p>
            <a:r>
              <a:rPr lang="en-US" sz="2200" cap="none" dirty="0">
                <a:solidFill>
                  <a:srgbClr val="FFFF00"/>
                </a:solidFill>
                <a:latin typeface="+mn-lt"/>
                <a:ea typeface="+mn-ea"/>
                <a:cs typeface="+mn-cs"/>
              </a:rPr>
              <a:t>European Parliament </a:t>
            </a:r>
            <a:br>
              <a:rPr lang="en-US" sz="1800" cap="none" dirty="0">
                <a:latin typeface="+mn-lt"/>
                <a:ea typeface="+mn-ea"/>
                <a:cs typeface="+mn-cs"/>
              </a:rPr>
            </a:br>
            <a:br>
              <a:rPr lang="en-US" sz="1800" cap="none" dirty="0">
                <a:latin typeface="+mn-lt"/>
                <a:ea typeface="+mn-ea"/>
                <a:cs typeface="+mn-cs"/>
              </a:rPr>
            </a:br>
            <a:r>
              <a:rPr lang="en-US" sz="2000" cap="none" dirty="0">
                <a:latin typeface="+mn-lt"/>
                <a:ea typeface="+mn-ea"/>
                <a:cs typeface="+mn-cs"/>
              </a:rPr>
              <a:t>is one of three legislative branches of the European Union and one of its seven institutions. Together with the Council of the European Union, it adopts European legislation, commonly on the proposal of the European Commission. The Parliament is composed of 705 members. It represents the second-largest democratic electorate in the world (after the Parliament of India) and the largest trans-national democratic electorate in the world.</a:t>
            </a:r>
            <a:br>
              <a:rPr lang="en-US" sz="2000" cap="none" dirty="0">
                <a:latin typeface="+mn-lt"/>
                <a:ea typeface="+mn-ea"/>
                <a:cs typeface="+mn-cs"/>
              </a:rPr>
            </a:br>
            <a:r>
              <a:rPr lang="en-US" sz="2000" cap="none" dirty="0">
                <a:latin typeface="+mn-lt"/>
                <a:ea typeface="+mn-ea"/>
                <a:cs typeface="+mn-cs"/>
              </a:rPr>
              <a:t>The Parliament is headquartered in Strasbourg, France, and has its administrative offices in Luxembourg City. Plenary sessions take place in Strasbourg as well as in Brussels, Belgium, while the Parliament's committee meetings are held primarily in Brussels</a:t>
            </a:r>
            <a:endParaRPr lang="sk-SK" sz="2000" cap="none" dirty="0">
              <a:latin typeface="+mn-lt"/>
              <a:ea typeface="+mn-ea"/>
              <a:cs typeface="+mn-cs"/>
            </a:endParaRPr>
          </a:p>
        </p:txBody>
      </p:sp>
      <p:sp>
        <p:nvSpPr>
          <p:cNvPr id="3" name="Zástupný objekt pre obsah 2"/>
          <p:cNvSpPr>
            <a:spLocks noGrp="1"/>
          </p:cNvSpPr>
          <p:nvPr>
            <p:ph idx="1"/>
          </p:nvPr>
        </p:nvSpPr>
        <p:spPr>
          <a:xfrm>
            <a:off x="685801" y="3405051"/>
            <a:ext cx="10131425" cy="2386149"/>
          </a:xfrm>
        </p:spPr>
        <p:txBody>
          <a:bodyPr>
            <a:normAutofit/>
          </a:bodyPr>
          <a:lstStyle/>
          <a:p>
            <a:pPr marL="0" indent="0">
              <a:buNone/>
            </a:pPr>
            <a:r>
              <a:rPr lang="en-US" sz="2000" dirty="0">
                <a:solidFill>
                  <a:srgbClr val="FFFF00"/>
                </a:solidFill>
              </a:rPr>
              <a:t>European Council </a:t>
            </a:r>
          </a:p>
          <a:p>
            <a:pPr marL="0" indent="0">
              <a:buNone/>
            </a:pPr>
            <a:r>
              <a:rPr lang="en-US" dirty="0"/>
              <a:t>is a collegiate body that defines the overall political directions and priorities of the European Union. It comprises the heads of state or government of the EU member states, along with the President of the European Council and the President of the European Commission. The High Representative of the Union for Foreign Affairs and Security Policy also takes part in its meetings. Established as an informal summit in 1975, the European Council was </a:t>
            </a:r>
            <a:r>
              <a:rPr lang="en-US" dirty="0" err="1"/>
              <a:t>formalised</a:t>
            </a:r>
            <a:r>
              <a:rPr lang="en-US" dirty="0"/>
              <a:t> as an institution in 2009 upon the entry into force of the Treaty of Lisbon. Its current president is Charles Michel, former Prime Minister of Belgium. </a:t>
            </a:r>
            <a:endParaRPr lang="sk-SK" dirty="0"/>
          </a:p>
        </p:txBody>
      </p:sp>
    </p:spTree>
    <p:extLst>
      <p:ext uri="{BB962C8B-B14F-4D97-AF65-F5344CB8AC3E}">
        <p14:creationId xmlns:p14="http://schemas.microsoft.com/office/powerpoint/2010/main" val="37463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09600"/>
            <a:ext cx="10131425" cy="2515565"/>
          </a:xfrm>
        </p:spPr>
        <p:txBody>
          <a:bodyPr>
            <a:normAutofit fontScale="90000"/>
          </a:bodyPr>
          <a:lstStyle/>
          <a:p>
            <a:r>
              <a:rPr lang="en-US" sz="2200" cap="none" dirty="0">
                <a:solidFill>
                  <a:srgbClr val="FFFF00"/>
                </a:solidFill>
                <a:latin typeface="+mn-lt"/>
                <a:ea typeface="+mn-ea"/>
                <a:cs typeface="+mn-cs"/>
              </a:rPr>
              <a:t>Council of the European Union </a:t>
            </a:r>
            <a:br>
              <a:rPr lang="en-US" sz="2000" cap="none" dirty="0">
                <a:latin typeface="+mn-lt"/>
                <a:ea typeface="+mn-ea"/>
                <a:cs typeface="+mn-cs"/>
              </a:rPr>
            </a:br>
            <a:r>
              <a:rPr lang="en-US" sz="2000" cap="none" dirty="0">
                <a:latin typeface="+mn-lt"/>
                <a:ea typeface="+mn-ea"/>
                <a:cs typeface="+mn-cs"/>
              </a:rPr>
              <a:t>often referred to in the treaties and other official documents simply as the Council, and informally known as the Council of Ministers, is the third of the seven Institutions of the European Union as listed in the Treaty on European Union. It is one of three legislative bodies and together with the European Parliament serves to amend and approve the proposals of the European Commission, which holds legislative initiative.</a:t>
            </a:r>
            <a:br>
              <a:rPr lang="en-US" sz="2000" cap="none" dirty="0">
                <a:latin typeface="+mn-lt"/>
                <a:ea typeface="+mn-ea"/>
                <a:cs typeface="+mn-cs"/>
              </a:rPr>
            </a:br>
            <a:r>
              <a:rPr lang="en-US" sz="2000" cap="none" dirty="0">
                <a:latin typeface="+mn-lt"/>
                <a:ea typeface="+mn-ea"/>
                <a:cs typeface="+mn-cs"/>
              </a:rPr>
              <a:t>The Council of the European Union and the European Council are the only EU institutions that are explicitly intergovernmental, that is forums whose attendees express and represent the position of their member state's executive, be they ambassadors, ministers or heads of state/government</a:t>
            </a:r>
            <a:r>
              <a:rPr lang="en-US" sz="2000" dirty="0"/>
              <a:t>. </a:t>
            </a:r>
            <a:endParaRPr lang="sk-SK" sz="2000" dirty="0"/>
          </a:p>
        </p:txBody>
      </p:sp>
      <p:sp>
        <p:nvSpPr>
          <p:cNvPr id="3" name="Zástupný objekt pre obsah 2"/>
          <p:cNvSpPr>
            <a:spLocks noGrp="1"/>
          </p:cNvSpPr>
          <p:nvPr>
            <p:ph idx="1"/>
          </p:nvPr>
        </p:nvSpPr>
        <p:spPr>
          <a:xfrm>
            <a:off x="685801" y="3229336"/>
            <a:ext cx="10131425" cy="2561863"/>
          </a:xfrm>
        </p:spPr>
        <p:txBody>
          <a:bodyPr/>
          <a:lstStyle/>
          <a:p>
            <a:pPr marL="0" indent="0">
              <a:buNone/>
            </a:pPr>
            <a:r>
              <a:rPr lang="en-US" sz="2000" dirty="0">
                <a:solidFill>
                  <a:srgbClr val="FFFF00"/>
                </a:solidFill>
              </a:rPr>
              <a:t>European Commission </a:t>
            </a:r>
          </a:p>
          <a:p>
            <a:pPr marL="0" indent="0">
              <a:buNone/>
            </a:pPr>
            <a:r>
              <a:rPr lang="en-US" dirty="0"/>
              <a:t>is the executive branch of the European Union, responsible for proposing legislation, implementing decisions, upholding the EU treaties and managing the day-to-day business of the EU. Commissioners swear an oath at the European Court of Justice in Luxembourg City, pledging to respect the treaties and to be completely independent in carrying out their duties during their mandate. </a:t>
            </a:r>
          </a:p>
          <a:p>
            <a:pPr marL="0" indent="0">
              <a:buNone/>
            </a:pPr>
            <a:r>
              <a:rPr lang="en-US" dirty="0"/>
              <a:t>The procedural languages of the commission are English, French and German. The Members of the Commission and their "cabinets" (immediate teams) are based in the </a:t>
            </a:r>
            <a:r>
              <a:rPr lang="en-US" dirty="0" err="1"/>
              <a:t>Berlaymont</a:t>
            </a:r>
            <a:r>
              <a:rPr lang="en-US" dirty="0"/>
              <a:t> building in Brussels. </a:t>
            </a:r>
            <a:endParaRPr lang="sk-SK" dirty="0"/>
          </a:p>
        </p:txBody>
      </p:sp>
    </p:spTree>
    <p:extLst>
      <p:ext uri="{BB962C8B-B14F-4D97-AF65-F5344CB8AC3E}">
        <p14:creationId xmlns:p14="http://schemas.microsoft.com/office/powerpoint/2010/main" val="1327657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2304</Words>
  <Application>Microsoft Office PowerPoint</Application>
  <PresentationFormat>Breitbild</PresentationFormat>
  <Paragraphs>218</Paragraphs>
  <Slides>29</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29</vt:i4>
      </vt:variant>
    </vt:vector>
  </HeadingPairs>
  <TitlesOfParts>
    <vt:vector size="36" baseType="lpstr">
      <vt:lpstr>Arial</vt:lpstr>
      <vt:lpstr>Calibri</vt:lpstr>
      <vt:lpstr>Calibri Light</vt:lpstr>
      <vt:lpstr>Kanit</vt:lpstr>
      <vt:lpstr>Open Sans</vt:lpstr>
      <vt:lpstr>Céleste</vt:lpstr>
      <vt:lpstr>Office-teema</vt:lpstr>
      <vt:lpstr>Europe</vt:lpstr>
      <vt:lpstr>European Countries</vt:lpstr>
      <vt:lpstr>EU member countries in brief </vt:lpstr>
      <vt:lpstr>Dutch, French</vt:lpstr>
      <vt:lpstr>Dutch, French</vt:lpstr>
      <vt:lpstr>Dutch, French</vt:lpstr>
      <vt:lpstr>European Institutions</vt:lpstr>
      <vt:lpstr>European Parliament   is one of three legislative branches of the European Union and one of its seven institutions. Together with the Council of the European Union, it adopts European legislation, commonly on the proposal of the European Commission. The Parliament is composed of 705 members. It represents the second-largest democratic electorate in the world (after the Parliament of India) and the largest trans-national democratic electorate in the world. The Parliament is headquartered in Strasbourg, France, and has its administrative offices in Luxembourg City. Plenary sessions take place in Strasbourg as well as in Brussels, Belgium, while the Parliament's committee meetings are held primarily in Brussels</vt:lpstr>
      <vt:lpstr>Council of the European Union  often referred to in the treaties and other official documents simply as the Council, and informally known as the Council of Ministers, is the third of the seven Institutions of the European Union as listed in the Treaty on European Union. It is one of three legislative bodies and together with the European Parliament serves to amend and approve the proposals of the European Commission, which holds legislative initiative. The Council of the European Union and the European Council are the only EU institutions that are explicitly intergovernmental, that is forums whose attendees express and represent the position of their member state's executive, be they ambassadors, ministers or heads of state/government. </vt:lpstr>
      <vt:lpstr>Court of Justice of the European Union  is the judicial branch of the European Union. Seated in the Kirchberg quarter of Luxembourg City, Luxembourg, this EU institution consists of two separate courts: the Court of Justice and the General Court. From 2005 to 2016 it also contained the Civil Service Tribunal. It has a sui generis court system, meaning ’of its own kind’, and is a supranational institution.</vt:lpstr>
      <vt:lpstr>The advisory bodies to the European Union  are European Committee of the Regions, European Economic and Social Committee and Political and Security Committee.</vt:lpstr>
      <vt:lpstr>PowerPoint-Präsentation</vt:lpstr>
      <vt:lpstr>European history</vt:lpstr>
      <vt:lpstr>VICTOR HUGO’S SPEECH </vt:lpstr>
      <vt:lpstr>1945-1959(1/2)</vt:lpstr>
      <vt:lpstr>1945-1959 (2/2)</vt:lpstr>
      <vt:lpstr>1960 - 1969</vt:lpstr>
      <vt:lpstr>1970 </vt:lpstr>
      <vt:lpstr>Sources</vt:lpstr>
      <vt:lpstr>European history</vt:lpstr>
      <vt:lpstr>1980-1989</vt:lpstr>
      <vt:lpstr>1990-1999</vt:lpstr>
      <vt:lpstr>2000-2009</vt:lpstr>
      <vt:lpstr>2010-today</vt:lpstr>
      <vt:lpstr>Europe Aims and goals</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 Aims and goals</dc:title>
  <dc:creator>aurelie neuzeret</dc:creator>
  <cp:lastModifiedBy>Frauke Nieland</cp:lastModifiedBy>
  <cp:revision>26</cp:revision>
  <dcterms:created xsi:type="dcterms:W3CDTF">2020-12-04T09:48:29Z</dcterms:created>
  <dcterms:modified xsi:type="dcterms:W3CDTF">2021-01-13T14:53:36Z</dcterms:modified>
</cp:coreProperties>
</file>