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AC71"/>
    <a:srgbClr val="3821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4A3801-6D04-4054-80AD-932463D65C66}" v="3479" dt="2021-04-28T20:06:43.6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789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37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1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109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8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68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6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5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16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56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5/7/2021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00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21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8">
            <a:extLst>
              <a:ext uri="{FF2B5EF4-FFF2-40B4-BE49-F238E27FC236}">
                <a16:creationId xmlns:a16="http://schemas.microsoft.com/office/drawing/2014/main" id="{44CA2EAD-E7C7-4F64-924A-52D34FD759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414778" y="2337169"/>
            <a:ext cx="5733090" cy="2185200"/>
          </a:xfrm>
        </p:spPr>
        <p:txBody>
          <a:bodyPr>
            <a:normAutofit/>
          </a:bodyPr>
          <a:lstStyle/>
          <a:p>
            <a:r>
              <a:rPr lang="hu-HU" sz="6000" dirty="0" err="1">
                <a:solidFill>
                  <a:srgbClr val="D1AC71"/>
                </a:solidFill>
                <a:latin typeface="Modern Love"/>
              </a:rPr>
              <a:t>I'm</a:t>
            </a:r>
            <a:r>
              <a:rPr lang="hu-HU" sz="6000" dirty="0">
                <a:solidFill>
                  <a:srgbClr val="D1AC71"/>
                </a:solidFill>
                <a:latin typeface="Modern Love"/>
              </a:rPr>
              <a:t> European </a:t>
            </a:r>
            <a:r>
              <a:rPr lang="hu-HU" sz="6000" dirty="0" err="1">
                <a:solidFill>
                  <a:srgbClr val="D1AC71"/>
                </a:solidFill>
                <a:latin typeface="Modern Love"/>
              </a:rPr>
              <a:t>because</a:t>
            </a:r>
            <a:r>
              <a:rPr lang="hu-HU" sz="6000" dirty="0">
                <a:solidFill>
                  <a:srgbClr val="D1AC71"/>
                </a:solidFill>
                <a:latin typeface="Modern Love"/>
              </a:rPr>
              <a:t>...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1BA19408-356A-4A09-8580-43299FFE3E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86" b="-300"/>
          <a:stretch/>
        </p:blipFill>
        <p:spPr>
          <a:xfrm>
            <a:off x="-3051" y="-78431"/>
            <a:ext cx="4713735" cy="6947710"/>
          </a:xfrm>
          <a:prstGeom prst="rect">
            <a:avLst/>
          </a:prstGeom>
        </p:spPr>
      </p:pic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9575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CF25678-E846-49EB-97A8-B7C9065A7D42}"/>
              </a:ext>
            </a:extLst>
          </p:cNvPr>
          <p:cNvSpPr/>
          <p:nvPr/>
        </p:nvSpPr>
        <p:spPr>
          <a:xfrm>
            <a:off x="4698195" y="272179"/>
            <a:ext cx="7165777" cy="73835"/>
          </a:xfrm>
          <a:prstGeom prst="rect">
            <a:avLst/>
          </a:prstGeom>
          <a:solidFill>
            <a:srgbClr val="D1A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7F1006-8B84-44F9-8B4D-690D2DB5D386}"/>
              </a:ext>
            </a:extLst>
          </p:cNvPr>
          <p:cNvSpPr/>
          <p:nvPr/>
        </p:nvSpPr>
        <p:spPr>
          <a:xfrm flipV="1">
            <a:off x="4705372" y="6521492"/>
            <a:ext cx="7166544" cy="73835"/>
          </a:xfrm>
          <a:prstGeom prst="rect">
            <a:avLst/>
          </a:prstGeom>
          <a:solidFill>
            <a:srgbClr val="D1A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07AD55-711D-497A-9DF6-807882D489C3}"/>
              </a:ext>
            </a:extLst>
          </p:cNvPr>
          <p:cNvSpPr/>
          <p:nvPr/>
        </p:nvSpPr>
        <p:spPr>
          <a:xfrm>
            <a:off x="11805258" y="276094"/>
            <a:ext cx="62630" cy="6302025"/>
          </a:xfrm>
          <a:prstGeom prst="rect">
            <a:avLst/>
          </a:prstGeom>
          <a:solidFill>
            <a:srgbClr val="D1A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48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AC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C731E3BA-3841-48FC-8310-6B4C616B4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" t="33" r="-236" b="3612"/>
          <a:stretch/>
        </p:blipFill>
        <p:spPr>
          <a:xfrm>
            <a:off x="-938" y="-892"/>
            <a:ext cx="4763019" cy="687689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C8640-23C8-4433-B613-417BC36F5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6059" y="998129"/>
            <a:ext cx="6579599" cy="508308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dirty="0">
                <a:solidFill>
                  <a:srgbClr val="382110"/>
                </a:solidFill>
                <a:latin typeface="Sanskrit Text"/>
                <a:ea typeface="+mn-lt"/>
                <a:cs typeface="+mn-lt"/>
              </a:rPr>
              <a:t>We are Europeans because we were born here, and we've lived here in our whole life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dirty="0">
                <a:solidFill>
                  <a:srgbClr val="382110"/>
                </a:solidFill>
                <a:latin typeface="Sanskrit Text"/>
                <a:ea typeface="+mn-lt"/>
                <a:cs typeface="+mn-lt"/>
              </a:rPr>
              <a:t>We were born in Slovakia, Bratislava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dirty="0">
                <a:solidFill>
                  <a:srgbClr val="382110"/>
                </a:solidFill>
                <a:latin typeface="Sanskrit Text"/>
                <a:ea typeface="+mn-lt"/>
                <a:cs typeface="+mn-lt"/>
              </a:rPr>
              <a:t>For us Europe is our home, where we can study, and where we can grow up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dirty="0">
                <a:solidFill>
                  <a:srgbClr val="382110"/>
                </a:solidFill>
                <a:latin typeface="Sanskrit Text"/>
                <a:ea typeface="+mn-lt"/>
                <a:cs typeface="+mn-lt"/>
              </a:rPr>
              <a:t>Our family, our roots and our mother language binds us here too</a:t>
            </a:r>
            <a:endParaRPr lang="en-US" dirty="0">
              <a:solidFill>
                <a:srgbClr val="382110"/>
              </a:solidFill>
              <a:latin typeface="Sanskrit Text"/>
              <a:cs typeface="Sanskrit Text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dirty="0">
                <a:solidFill>
                  <a:srgbClr val="382110"/>
                </a:solidFill>
                <a:latin typeface="Sanskrit Text"/>
                <a:cs typeface="Sanskrit Text"/>
              </a:rPr>
              <a:t>We profess </a:t>
            </a:r>
            <a:r>
              <a:rPr lang="sk-SK" dirty="0" err="1">
                <a:solidFill>
                  <a:srgbClr val="382110"/>
                </a:solidFill>
                <a:latin typeface="Sanskrit Text"/>
                <a:cs typeface="Sanskrit Text"/>
              </a:rPr>
              <a:t>E</a:t>
            </a:r>
            <a:r>
              <a:rPr lang="en-US" dirty="0" err="1" smtClean="0">
                <a:solidFill>
                  <a:srgbClr val="382110"/>
                </a:solidFill>
                <a:latin typeface="Sanskrit Text"/>
                <a:cs typeface="Sanskrit Text"/>
              </a:rPr>
              <a:t>uropean</a:t>
            </a:r>
            <a:r>
              <a:rPr lang="en-US" dirty="0" smtClean="0">
                <a:solidFill>
                  <a:srgbClr val="382110"/>
                </a:solidFill>
                <a:latin typeface="Sanskrit Text"/>
                <a:cs typeface="Sanskrit Text"/>
              </a:rPr>
              <a:t> </a:t>
            </a:r>
            <a:r>
              <a:rPr lang="en-US" dirty="0">
                <a:solidFill>
                  <a:srgbClr val="382110"/>
                </a:solidFill>
                <a:latin typeface="Sanskrit Text"/>
                <a:cs typeface="Sanskrit Text"/>
              </a:rPr>
              <a:t>values like freedom, peace and equality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dirty="0">
                <a:solidFill>
                  <a:srgbClr val="382110"/>
                </a:solidFill>
                <a:latin typeface="Sanskrit Text"/>
                <a:cs typeface="Sanskrit Text"/>
              </a:rPr>
              <a:t>We are also proud to our history, our forefather did many things for our country and for Europe too.</a:t>
            </a:r>
          </a:p>
          <a:p>
            <a:endParaRPr lang="en-US" dirty="0">
              <a:solidFill>
                <a:srgbClr val="382110"/>
              </a:solidFill>
              <a:latin typeface="Sanskrit Text"/>
              <a:cs typeface="Sanskrit Text"/>
            </a:endParaRPr>
          </a:p>
        </p:txBody>
      </p:sp>
    </p:spTree>
    <p:extLst>
      <p:ext uri="{BB962C8B-B14F-4D97-AF65-F5344CB8AC3E}">
        <p14:creationId xmlns:p14="http://schemas.microsoft.com/office/powerpoint/2010/main" val="3378760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21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E8ABAABB-730B-4544-BB8F-5B38E0DAFC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910" y="718524"/>
            <a:ext cx="3975042" cy="263147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3A410E-E227-4335-A661-9E9645DBB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10880" y="1081635"/>
            <a:ext cx="6162064" cy="489519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dirty="0">
                <a:solidFill>
                  <a:srgbClr val="D1AC71"/>
                </a:solidFill>
                <a:latin typeface="Sanskrit Text"/>
                <a:cs typeface="Sanskrit Text"/>
              </a:rPr>
              <a:t>We have many special traditions, both </a:t>
            </a:r>
            <a:r>
              <a:rPr lang="sk-SK" dirty="0">
                <a:solidFill>
                  <a:srgbClr val="D1AC71"/>
                </a:solidFill>
                <a:latin typeface="Sanskrit Text"/>
                <a:cs typeface="Sanskrit Text"/>
              </a:rPr>
              <a:t>S</a:t>
            </a:r>
            <a:r>
              <a:rPr lang="en-US" dirty="0" err="1" smtClean="0">
                <a:solidFill>
                  <a:srgbClr val="D1AC71"/>
                </a:solidFill>
                <a:latin typeface="Sanskrit Text"/>
                <a:cs typeface="Sanskrit Text"/>
              </a:rPr>
              <a:t>lovak</a:t>
            </a:r>
            <a:r>
              <a:rPr lang="en-US" dirty="0" smtClean="0">
                <a:solidFill>
                  <a:srgbClr val="D1AC71"/>
                </a:solidFill>
                <a:latin typeface="Sanskrit Text"/>
                <a:cs typeface="Sanskrit Text"/>
              </a:rPr>
              <a:t> </a:t>
            </a:r>
            <a:r>
              <a:rPr lang="en-US" dirty="0">
                <a:solidFill>
                  <a:srgbClr val="D1AC71"/>
                </a:solidFill>
                <a:latin typeface="Sanskrit Text"/>
                <a:cs typeface="Sanskrit Text"/>
              </a:rPr>
              <a:t>and </a:t>
            </a:r>
            <a:r>
              <a:rPr lang="sk-SK" dirty="0" err="1">
                <a:solidFill>
                  <a:srgbClr val="D1AC71"/>
                </a:solidFill>
                <a:latin typeface="Sanskrit Text"/>
                <a:cs typeface="Sanskrit Text"/>
              </a:rPr>
              <a:t>H</a:t>
            </a:r>
            <a:r>
              <a:rPr lang="en-US" smtClean="0">
                <a:solidFill>
                  <a:srgbClr val="D1AC71"/>
                </a:solidFill>
                <a:latin typeface="Sanskrit Text"/>
                <a:cs typeface="Sanskrit Text"/>
              </a:rPr>
              <a:t>ungarian</a:t>
            </a:r>
            <a:endParaRPr lang="en-US" dirty="0">
              <a:solidFill>
                <a:srgbClr val="D1AC71"/>
              </a:solidFill>
              <a:latin typeface="Sanskrit Text"/>
              <a:cs typeface="Sanskrit Text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dirty="0">
                <a:solidFill>
                  <a:srgbClr val="D1AC71"/>
                </a:solidFill>
                <a:latin typeface="Sanskrit Text"/>
                <a:cs typeface="Sanskrit Text"/>
              </a:rPr>
              <a:t>Water, </a:t>
            </a:r>
            <a:r>
              <a:rPr lang="en-US" dirty="0" err="1">
                <a:solidFill>
                  <a:srgbClr val="D1AC71"/>
                </a:solidFill>
                <a:latin typeface="Sanskrit Text"/>
                <a:cs typeface="Sanskrit Text"/>
              </a:rPr>
              <a:t>parfume</a:t>
            </a:r>
            <a:r>
              <a:rPr lang="en-US" dirty="0">
                <a:solidFill>
                  <a:srgbClr val="D1AC71"/>
                </a:solidFill>
                <a:latin typeface="Sanskrit Text"/>
                <a:cs typeface="Sanskrit Text"/>
              </a:rPr>
              <a:t> and whicker whips for Easter : they believed cold water would make the girls healthy. Nowadays men sprinkle with water or </a:t>
            </a:r>
            <a:r>
              <a:rPr lang="en-US" dirty="0" err="1">
                <a:solidFill>
                  <a:srgbClr val="D1AC71"/>
                </a:solidFill>
                <a:latin typeface="Sanskrit Text"/>
                <a:cs typeface="Sanskrit Text"/>
              </a:rPr>
              <a:t>parfume</a:t>
            </a:r>
            <a:r>
              <a:rPr lang="en-US" dirty="0">
                <a:solidFill>
                  <a:srgbClr val="D1AC71"/>
                </a:solidFill>
                <a:latin typeface="Sanskrit Text"/>
                <a:cs typeface="Sanskrit Text"/>
              </a:rPr>
              <a:t>. Girls are expected to give the boys boiled egg or sweets as a thanks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dirty="0">
                <a:solidFill>
                  <a:srgbClr val="D1AC71"/>
                </a:solidFill>
                <a:latin typeface="Sanskrit Text"/>
                <a:cs typeface="Sanskrit Text"/>
              </a:rPr>
              <a:t>St. Nicholas day : on 6th of December St. Nicholas with an angel and a devil went around the houses giving out presents to children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endParaRPr lang="en-US" dirty="0">
              <a:solidFill>
                <a:srgbClr val="000000">
                  <a:alpha val="60000"/>
                </a:srgbClr>
              </a:solidFill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endParaRPr lang="en-US" dirty="0">
              <a:solidFill>
                <a:srgbClr val="000000">
                  <a:alpha val="60000"/>
                </a:srgbClr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A5EF55E-52B5-4D0F-92DB-B049DBB67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3429000"/>
            <a:ext cx="39719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38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AC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AAD6B52-98D3-416C-B972-58D795B46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924" y="828726"/>
            <a:ext cx="3891688" cy="260103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D44089-37C0-4C3B-9517-1A94CAA52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5183" y="1104478"/>
            <a:ext cx="6337206" cy="504159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sz="1900" dirty="0">
                <a:solidFill>
                  <a:srgbClr val="382110"/>
                </a:solidFill>
                <a:latin typeface="Sanskrit Text"/>
                <a:cs typeface="Sanskrit Text"/>
              </a:rPr>
              <a:t>Carnival here called Farsang, and it's celebrated with food, parties and costumes. Especially kids like to dress up to these costumes. 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sz="1900">
                <a:solidFill>
                  <a:srgbClr val="382110"/>
                </a:solidFill>
                <a:latin typeface="Sanskrit Text"/>
                <a:cs typeface="Sanskrit Text"/>
              </a:rPr>
              <a:t>Also common thing is Busójárás</a:t>
            </a:r>
            <a:endParaRPr lang="en-US" sz="1900" dirty="0">
              <a:solidFill>
                <a:srgbClr val="382110"/>
              </a:solidFill>
              <a:latin typeface="Sanskrit Text"/>
              <a:cs typeface="Sanskrit Text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sz="1900" dirty="0">
                <a:solidFill>
                  <a:srgbClr val="382110"/>
                </a:solidFill>
                <a:latin typeface="Sanskrit Text"/>
                <a:cs typeface="Sanskrit Text"/>
              </a:rPr>
              <a:t>Spring Festival is in March, folk and gypsy play music and dance groups perform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sz="1900" dirty="0">
                <a:solidFill>
                  <a:srgbClr val="382110"/>
                </a:solidFill>
                <a:latin typeface="Sanskrit Text"/>
                <a:cs typeface="Sanskrit Text"/>
              </a:rPr>
              <a:t>Like in America caroling, here are </a:t>
            </a:r>
            <a:r>
              <a:rPr lang="en-US" sz="1900" err="1">
                <a:solidFill>
                  <a:srgbClr val="382110"/>
                </a:solidFill>
                <a:latin typeface="Sanskrit Text"/>
                <a:cs typeface="Sanskrit Text"/>
              </a:rPr>
              <a:t>regölés</a:t>
            </a:r>
            <a:r>
              <a:rPr lang="en-US" sz="1900" dirty="0">
                <a:solidFill>
                  <a:srgbClr val="382110"/>
                </a:solidFill>
                <a:latin typeface="Sanskrit Text"/>
                <a:cs typeface="Sanskrit Text"/>
              </a:rPr>
              <a:t>, is also singing good wishes during Christmas time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sz="1900" dirty="0">
                <a:solidFill>
                  <a:srgbClr val="382110"/>
                </a:solidFill>
                <a:latin typeface="Sanskrit Text"/>
                <a:cs typeface="Sanskrit Text"/>
              </a:rPr>
              <a:t>And because we are </a:t>
            </a:r>
            <a:r>
              <a:rPr lang="en-US" sz="1900" err="1">
                <a:solidFill>
                  <a:srgbClr val="382110"/>
                </a:solidFill>
                <a:latin typeface="Sanskrit Text"/>
                <a:cs typeface="Sanskrit Text"/>
              </a:rPr>
              <a:t>christians</a:t>
            </a:r>
            <a:r>
              <a:rPr lang="en-US" sz="1900" dirty="0">
                <a:solidFill>
                  <a:srgbClr val="382110"/>
                </a:solidFill>
                <a:latin typeface="Sanskrit Text"/>
                <a:cs typeface="Sanskrit Text"/>
              </a:rPr>
              <a:t>, we celebrate Advent, this is a period beginning four Sundays before </a:t>
            </a:r>
            <a:r>
              <a:rPr lang="en-US" sz="1900">
                <a:solidFill>
                  <a:srgbClr val="382110"/>
                </a:solidFill>
                <a:latin typeface="Sanskrit Text"/>
                <a:cs typeface="Sanskrit Text"/>
              </a:rPr>
              <a:t>Christmas</a:t>
            </a:r>
            <a:endParaRPr lang="en-US" sz="1900" dirty="0">
              <a:solidFill>
                <a:srgbClr val="382110"/>
              </a:solidFill>
              <a:latin typeface="Sanskrit Text"/>
              <a:cs typeface="Sanskrit Text"/>
            </a:endParaRPr>
          </a:p>
          <a:p>
            <a:endParaRPr lang="en-US" sz="1900" dirty="0">
              <a:solidFill>
                <a:srgbClr val="382110"/>
              </a:solidFill>
              <a:latin typeface="Sanskrit Text"/>
              <a:cs typeface="Sanskrit Text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745E996-6A14-45FD-A466-54F35B897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06" y="3534335"/>
            <a:ext cx="389740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9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21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8D8D3-EEB6-42B8-9370-F07606B4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7893" y="1533070"/>
            <a:ext cx="6267502" cy="245938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D1AC71"/>
                </a:solidFill>
                <a:latin typeface="Modern Love"/>
              </a:rPr>
              <a:t>For me Europe is...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C6DAADA-EEDA-43D0-BF11-4ED4C97ABA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00" t="489" r="16216" b="-326"/>
          <a:stretch/>
        </p:blipFill>
        <p:spPr>
          <a:xfrm>
            <a:off x="-4483" y="-1008"/>
            <a:ext cx="4957334" cy="68600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ACC1D2-5D5E-4B95-85E0-D70EDBDFF426}"/>
              </a:ext>
            </a:extLst>
          </p:cNvPr>
          <p:cNvSpPr/>
          <p:nvPr/>
        </p:nvSpPr>
        <p:spPr>
          <a:xfrm flipH="1">
            <a:off x="11945557" y="209550"/>
            <a:ext cx="55454" cy="6432177"/>
          </a:xfrm>
          <a:prstGeom prst="rect">
            <a:avLst/>
          </a:prstGeom>
          <a:solidFill>
            <a:srgbClr val="D1A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D347E2-71D8-4D57-9C57-61D9EA506C55}"/>
              </a:ext>
            </a:extLst>
          </p:cNvPr>
          <p:cNvSpPr/>
          <p:nvPr/>
        </p:nvSpPr>
        <p:spPr>
          <a:xfrm flipV="1">
            <a:off x="4951003" y="6577293"/>
            <a:ext cx="7044763" cy="67235"/>
          </a:xfrm>
          <a:prstGeom prst="rect">
            <a:avLst/>
          </a:prstGeom>
          <a:solidFill>
            <a:srgbClr val="D1A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78847B-52B6-4AC4-92C6-1887D9E0549A}"/>
              </a:ext>
            </a:extLst>
          </p:cNvPr>
          <p:cNvSpPr/>
          <p:nvPr/>
        </p:nvSpPr>
        <p:spPr>
          <a:xfrm flipV="1">
            <a:off x="5002650" y="214004"/>
            <a:ext cx="6966609" cy="69533"/>
          </a:xfrm>
          <a:prstGeom prst="rect">
            <a:avLst/>
          </a:prstGeom>
          <a:solidFill>
            <a:srgbClr val="D1A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07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AC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F8ACDB87-CF98-4305-ACE9-86C05C394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052" y="2299"/>
            <a:ext cx="4572947" cy="685687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BF72E-E839-4AB6-8B69-4A801088B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12551" y="789362"/>
            <a:ext cx="6955379" cy="56258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sz="1900" dirty="0">
                <a:solidFill>
                  <a:srgbClr val="382110"/>
                </a:solidFill>
                <a:latin typeface="Sanskrit Text"/>
                <a:cs typeface="Sanskrit Text"/>
              </a:rPr>
              <a:t>Because we live in Europe there are many things easier for us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sz="1900" dirty="0">
                <a:solidFill>
                  <a:srgbClr val="382110"/>
                </a:solidFill>
                <a:latin typeface="Sanskrit Text"/>
                <a:cs typeface="Sanskrit Text"/>
              </a:rPr>
              <a:t>We can travel to other countries quite easily, all we need is a passport and a ticket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sz="1900" dirty="0">
                <a:solidFill>
                  <a:srgbClr val="382110"/>
                </a:solidFill>
                <a:latin typeface="Sanskrit Text"/>
                <a:cs typeface="Sanskrit Text"/>
              </a:rPr>
              <a:t>We can also study abroad, especially when we attend universities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sz="1900" dirty="0">
                <a:solidFill>
                  <a:srgbClr val="382110"/>
                </a:solidFill>
                <a:latin typeface="Sanskrit Text"/>
                <a:cs typeface="Sanskrit Text"/>
              </a:rPr>
              <a:t>Many schools offer opportunities for other countries to do many exchange programs like Erasmus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sz="1900" dirty="0">
                <a:solidFill>
                  <a:srgbClr val="382110"/>
                </a:solidFill>
                <a:latin typeface="Sanskrit Text"/>
                <a:ea typeface="+mn-lt"/>
                <a:cs typeface="+mn-lt"/>
              </a:rPr>
              <a:t>The European Union </a:t>
            </a:r>
            <a:r>
              <a:rPr lang="en-US" sz="1900" dirty="0" smtClean="0">
                <a:solidFill>
                  <a:srgbClr val="382110"/>
                </a:solidFill>
                <a:latin typeface="Sanskrit Text"/>
                <a:ea typeface="+mn-lt"/>
                <a:cs typeface="+mn-lt"/>
              </a:rPr>
              <a:t>also</a:t>
            </a:r>
            <a:r>
              <a:rPr lang="sk-SK" sz="1900" dirty="0" smtClean="0">
                <a:solidFill>
                  <a:srgbClr val="382110"/>
                </a:solidFill>
                <a:latin typeface="Sanskrit Text"/>
                <a:ea typeface="+mn-lt"/>
                <a:cs typeface="+mn-lt"/>
              </a:rPr>
              <a:t> </a:t>
            </a:r>
            <a:r>
              <a:rPr lang="en-US" sz="1900" dirty="0" smtClean="0">
                <a:solidFill>
                  <a:srgbClr val="382110"/>
                </a:solidFill>
                <a:latin typeface="Sanskrit Text"/>
                <a:ea typeface="+mn-lt"/>
                <a:cs typeface="+mn-lt"/>
              </a:rPr>
              <a:t>helps </a:t>
            </a:r>
            <a:r>
              <a:rPr lang="en-US" sz="1900" dirty="0">
                <a:solidFill>
                  <a:srgbClr val="382110"/>
                </a:solidFill>
                <a:latin typeface="Sanskrit Text"/>
                <a:ea typeface="+mn-lt"/>
                <a:cs typeface="+mn-lt"/>
              </a:rPr>
              <a:t>entrepreneurs the most - from funding to coaching, and from </a:t>
            </a:r>
            <a:r>
              <a:rPr lang="en-US" sz="1900" dirty="0" smtClean="0">
                <a:solidFill>
                  <a:srgbClr val="382110"/>
                </a:solidFill>
                <a:latin typeface="Sanskrit Text"/>
                <a:ea typeface="+mn-lt"/>
                <a:cs typeface="+mn-lt"/>
              </a:rPr>
              <a:t>supporting</a:t>
            </a:r>
            <a:r>
              <a:rPr lang="sk-SK" sz="1900" dirty="0" smtClean="0">
                <a:solidFill>
                  <a:srgbClr val="382110"/>
                </a:solidFill>
                <a:latin typeface="Sanskrit Text"/>
                <a:ea typeface="+mn-lt"/>
                <a:cs typeface="+mn-lt"/>
              </a:rPr>
              <a:t> </a:t>
            </a:r>
            <a:r>
              <a:rPr lang="en-US" sz="1900" dirty="0" smtClean="0">
                <a:solidFill>
                  <a:srgbClr val="382110"/>
                </a:solidFill>
                <a:latin typeface="Sanskrit Text"/>
                <a:ea typeface="+mn-lt"/>
                <a:cs typeface="+mn-lt"/>
              </a:rPr>
              <a:t>business </a:t>
            </a:r>
            <a:r>
              <a:rPr lang="en-US" sz="1900" dirty="0">
                <a:solidFill>
                  <a:srgbClr val="382110"/>
                </a:solidFill>
                <a:latin typeface="Sanskrit Text"/>
                <a:ea typeface="+mn-lt"/>
                <a:cs typeface="+mn-lt"/>
              </a:rPr>
              <a:t>networks to exchange programs.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endParaRPr lang="en-US" sz="1900" dirty="0">
              <a:latin typeface="Sanskrit Text"/>
              <a:ea typeface="+mn-lt"/>
              <a:cs typeface="+mn-lt"/>
            </a:endParaRPr>
          </a:p>
          <a:p>
            <a:pPr marL="342900" indent="-342900">
              <a:buFont typeface="Arial" panose="05000000000000000000" pitchFamily="2" charset="2"/>
              <a:buChar char="•"/>
            </a:pPr>
            <a:endParaRPr lang="en-US" sz="1900" dirty="0">
              <a:solidFill>
                <a:srgbClr val="000000">
                  <a:alpha val="60000"/>
                </a:srgbClr>
              </a:solidFill>
              <a:latin typeface="Sanskrit Text"/>
              <a:cs typeface="Sanskrit Text"/>
            </a:endParaRPr>
          </a:p>
        </p:txBody>
      </p:sp>
    </p:spTree>
    <p:extLst>
      <p:ext uri="{BB962C8B-B14F-4D97-AF65-F5344CB8AC3E}">
        <p14:creationId xmlns:p14="http://schemas.microsoft.com/office/powerpoint/2010/main" val="1272522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21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433DE-EFC9-4429-B92E-F82EDCBEA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330" y="1508953"/>
            <a:ext cx="6396739" cy="48958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59410" indent="-359410"/>
            <a:r>
              <a:rPr lang="en-US" sz="1900" dirty="0">
                <a:solidFill>
                  <a:srgbClr val="D1AC71"/>
                </a:solidFill>
                <a:latin typeface="Sanskrit Text"/>
                <a:ea typeface="+mn-lt"/>
                <a:cs typeface="+mn-lt"/>
              </a:rPr>
              <a:t>Europe is also trying to help </a:t>
            </a:r>
            <a:r>
              <a:rPr lang="en-US" sz="1900" dirty="0" smtClean="0">
                <a:solidFill>
                  <a:srgbClr val="D1AC71"/>
                </a:solidFill>
                <a:latin typeface="Sanskrit Text"/>
                <a:ea typeface="+mn-lt"/>
                <a:cs typeface="+mn-lt"/>
              </a:rPr>
              <a:t>build</a:t>
            </a:r>
            <a:r>
              <a:rPr lang="sk-SK" sz="1900" dirty="0" smtClean="0">
                <a:solidFill>
                  <a:srgbClr val="D1AC71"/>
                </a:solidFill>
                <a:latin typeface="Sanskrit Text"/>
                <a:ea typeface="+mn-lt"/>
                <a:cs typeface="+mn-lt"/>
              </a:rPr>
              <a:t> </a:t>
            </a:r>
            <a:r>
              <a:rPr lang="en-US" sz="1900" dirty="0" smtClean="0">
                <a:solidFill>
                  <a:srgbClr val="D1AC71"/>
                </a:solidFill>
                <a:latin typeface="Sanskrit Text"/>
                <a:ea typeface="+mn-lt"/>
                <a:cs typeface="+mn-lt"/>
              </a:rPr>
              <a:t>various </a:t>
            </a:r>
            <a:r>
              <a:rPr lang="en-US" sz="1900" dirty="0">
                <a:solidFill>
                  <a:srgbClr val="D1AC71"/>
                </a:solidFill>
                <a:latin typeface="Sanskrit Text"/>
                <a:ea typeface="+mn-lt"/>
                <a:cs typeface="+mn-lt"/>
              </a:rPr>
              <a:t>facilities such as sports, transport and tourism in general in </a:t>
            </a:r>
            <a:r>
              <a:rPr lang="en-US" sz="1900" dirty="0" smtClean="0">
                <a:solidFill>
                  <a:srgbClr val="D1AC71"/>
                </a:solidFill>
                <a:latin typeface="Sanskrit Text"/>
                <a:ea typeface="+mn-lt"/>
                <a:cs typeface="+mn-lt"/>
              </a:rPr>
              <a:t>the</a:t>
            </a:r>
            <a:r>
              <a:rPr lang="sk-SK" sz="1900" dirty="0" smtClean="0">
                <a:solidFill>
                  <a:srgbClr val="D1AC71"/>
                </a:solidFill>
                <a:latin typeface="Sanskrit Text"/>
                <a:ea typeface="+mn-lt"/>
                <a:cs typeface="+mn-lt"/>
              </a:rPr>
              <a:t> </a:t>
            </a:r>
            <a:r>
              <a:rPr lang="en-US" sz="1900" dirty="0" smtClean="0">
                <a:solidFill>
                  <a:srgbClr val="D1AC71"/>
                </a:solidFill>
                <a:latin typeface="Sanskrit Text"/>
                <a:ea typeface="+mn-lt"/>
                <a:cs typeface="+mn-lt"/>
              </a:rPr>
              <a:t>countries</a:t>
            </a:r>
            <a:r>
              <a:rPr lang="en-US" sz="1900" dirty="0">
                <a:solidFill>
                  <a:srgbClr val="D1AC71"/>
                </a:solidFill>
                <a:latin typeface="Sanskrit Text"/>
                <a:ea typeface="+mn-lt"/>
                <a:cs typeface="+mn-lt"/>
              </a:rPr>
              <a:t>.</a:t>
            </a:r>
          </a:p>
          <a:p>
            <a:pPr marL="359410" indent="-359410"/>
            <a:r>
              <a:rPr lang="en-US" sz="1900" dirty="0">
                <a:solidFill>
                  <a:srgbClr val="D1AC71"/>
                </a:solidFill>
                <a:latin typeface="Sanskrit Text"/>
                <a:cs typeface="Sanskrit Text"/>
              </a:rPr>
              <a:t>We can pay with Euro in the </a:t>
            </a:r>
            <a:r>
              <a:rPr lang="en-US" sz="1900" dirty="0" smtClean="0">
                <a:solidFill>
                  <a:srgbClr val="D1AC71"/>
                </a:solidFill>
                <a:latin typeface="Sanskrit Text"/>
                <a:cs typeface="Sanskrit Text"/>
              </a:rPr>
              <a:t>co</a:t>
            </a:r>
            <a:r>
              <a:rPr lang="sk-SK" sz="1900" dirty="0" smtClean="0">
                <a:solidFill>
                  <a:srgbClr val="D1AC71"/>
                </a:solidFill>
                <a:latin typeface="Sanskrit Text"/>
                <a:cs typeface="Sanskrit Text"/>
              </a:rPr>
              <a:t>u</a:t>
            </a:r>
            <a:r>
              <a:rPr lang="en-US" sz="1900" dirty="0" err="1" smtClean="0">
                <a:solidFill>
                  <a:srgbClr val="D1AC71"/>
                </a:solidFill>
                <a:latin typeface="Sanskrit Text"/>
                <a:cs typeface="Sanskrit Text"/>
              </a:rPr>
              <a:t>ntries</a:t>
            </a:r>
            <a:r>
              <a:rPr lang="en-US" sz="1900" dirty="0" smtClean="0">
                <a:solidFill>
                  <a:srgbClr val="D1AC71"/>
                </a:solidFill>
                <a:latin typeface="Sanskrit Text"/>
                <a:cs typeface="Sanskrit Text"/>
              </a:rPr>
              <a:t> </a:t>
            </a:r>
            <a:r>
              <a:rPr lang="en-US" sz="1900" dirty="0">
                <a:solidFill>
                  <a:srgbClr val="D1AC71"/>
                </a:solidFill>
                <a:latin typeface="Sanskrit Text"/>
                <a:cs typeface="Sanskrit Text"/>
              </a:rPr>
              <a:t>which are in the eurozone, so we don't have to exchange money</a:t>
            </a:r>
          </a:p>
          <a:p>
            <a:pPr marL="359410" indent="-359410"/>
            <a:r>
              <a:rPr lang="en-US" sz="1900" dirty="0">
                <a:solidFill>
                  <a:srgbClr val="D1AC71"/>
                </a:solidFill>
                <a:latin typeface="Sanskrit Text"/>
                <a:cs typeface="Sanskrit Text"/>
              </a:rPr>
              <a:t>We have an </a:t>
            </a:r>
            <a:r>
              <a:rPr lang="sk-SK" sz="1900" dirty="0" err="1">
                <a:solidFill>
                  <a:srgbClr val="D1AC71"/>
                </a:solidFill>
                <a:latin typeface="Sanskrit Text"/>
                <a:cs typeface="Sanskrit Text"/>
              </a:rPr>
              <a:t>E</a:t>
            </a:r>
            <a:r>
              <a:rPr lang="en-US" sz="1900" dirty="0" err="1" smtClean="0">
                <a:solidFill>
                  <a:srgbClr val="D1AC71"/>
                </a:solidFill>
                <a:latin typeface="Sanskrit Text"/>
                <a:cs typeface="Sanskrit Text"/>
              </a:rPr>
              <a:t>uropean</a:t>
            </a:r>
            <a:r>
              <a:rPr lang="en-US" sz="1900" dirty="0" smtClean="0">
                <a:solidFill>
                  <a:srgbClr val="D1AC71"/>
                </a:solidFill>
                <a:latin typeface="Sanskrit Text"/>
                <a:cs typeface="Sanskrit Text"/>
              </a:rPr>
              <a:t> </a:t>
            </a:r>
            <a:r>
              <a:rPr lang="en-US" sz="1900" dirty="0">
                <a:solidFill>
                  <a:srgbClr val="D1AC71"/>
                </a:solidFill>
                <a:latin typeface="Sanskrit Text"/>
                <a:cs typeface="Sanskrit Text"/>
              </a:rPr>
              <a:t>medical card, this gives some kind of safety when we have issues</a:t>
            </a:r>
          </a:p>
          <a:p>
            <a:pPr marL="359410" indent="-359410"/>
            <a:endParaRPr lang="en-US" sz="1900" dirty="0">
              <a:solidFill>
                <a:srgbClr val="D1AC71"/>
              </a:solidFill>
              <a:latin typeface="Sanskrit Text"/>
              <a:cs typeface="Sanskrit Text"/>
            </a:endParaRPr>
          </a:p>
          <a:p>
            <a:pPr marL="359410" indent="-359410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7ED92EA-EE38-4717-B477-0C5F9ACAA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82" y="4482"/>
            <a:ext cx="4558552" cy="68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09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AC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AFEFA-E6EB-4DE7-AB9A-0B5F8C489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454" y="2879617"/>
            <a:ext cx="7791501" cy="11128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382110"/>
                </a:solidFill>
                <a:latin typeface="Modern Love"/>
              </a:rPr>
              <a:t>˝the </a:t>
            </a:r>
            <a:r>
              <a:rPr lang="sk-SK" dirty="0" err="1">
                <a:solidFill>
                  <a:srgbClr val="382110"/>
                </a:solidFill>
                <a:latin typeface="Modern Love"/>
              </a:rPr>
              <a:t>E</a:t>
            </a:r>
            <a:r>
              <a:rPr lang="en-US" smtClean="0">
                <a:solidFill>
                  <a:srgbClr val="382110"/>
                </a:solidFill>
                <a:latin typeface="Modern Love"/>
              </a:rPr>
              <a:t>uropean</a:t>
            </a:r>
            <a:r>
              <a:rPr lang="en-US" dirty="0" smtClean="0">
                <a:solidFill>
                  <a:srgbClr val="382110"/>
                </a:solidFill>
                <a:latin typeface="Modern Love"/>
              </a:rPr>
              <a:t> </a:t>
            </a:r>
            <a:r>
              <a:rPr lang="en-US" dirty="0">
                <a:solidFill>
                  <a:srgbClr val="382110"/>
                </a:solidFill>
                <a:latin typeface="Modern Love"/>
              </a:rPr>
              <a:t>union is the most successful </a:t>
            </a:r>
            <a:br>
              <a:rPr lang="en-US" dirty="0">
                <a:solidFill>
                  <a:srgbClr val="382110"/>
                </a:solidFill>
                <a:latin typeface="Modern Love"/>
              </a:rPr>
            </a:br>
            <a:r>
              <a:rPr lang="en-US" dirty="0">
                <a:solidFill>
                  <a:srgbClr val="382110"/>
                </a:solidFill>
                <a:latin typeface="Modern Love"/>
              </a:rPr>
              <a:t>invention for advancing peace˝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F582D6-FD89-4902-A0A1-8DDDFC577450}"/>
              </a:ext>
            </a:extLst>
          </p:cNvPr>
          <p:cNvSpPr txBox="1"/>
          <p:nvPr/>
        </p:nvSpPr>
        <p:spPr>
          <a:xfrm>
            <a:off x="5423769" y="3983277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Sanskrit Text"/>
                <a:cs typeface="Sanskrit Text"/>
              </a:rPr>
              <a:t>- John Bruton -</a:t>
            </a:r>
          </a:p>
        </p:txBody>
      </p:sp>
    </p:spTree>
    <p:extLst>
      <p:ext uri="{BB962C8B-B14F-4D97-AF65-F5344CB8AC3E}">
        <p14:creationId xmlns:p14="http://schemas.microsoft.com/office/powerpoint/2010/main" val="262758883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AnalogousFromDarkSeedLeftStep">
      <a:dk1>
        <a:srgbClr val="000000"/>
      </a:dk1>
      <a:lt1>
        <a:srgbClr val="FFFFFF"/>
      </a:lt1>
      <a:dk2>
        <a:srgbClr val="1C2431"/>
      </a:dk2>
      <a:lt2>
        <a:srgbClr val="F0F3F1"/>
      </a:lt2>
      <a:accent1>
        <a:srgbClr val="E729B1"/>
      </a:accent1>
      <a:accent2>
        <a:srgbClr val="BB17D5"/>
      </a:accent2>
      <a:accent3>
        <a:srgbClr val="7E29E7"/>
      </a:accent3>
      <a:accent4>
        <a:srgbClr val="3A35DA"/>
      </a:accent4>
      <a:accent5>
        <a:srgbClr val="2972E7"/>
      </a:accent5>
      <a:accent6>
        <a:srgbClr val="17AFD5"/>
      </a:accent6>
      <a:hlink>
        <a:srgbClr val="3F5BBF"/>
      </a:hlink>
      <a:folHlink>
        <a:srgbClr val="7F7F7F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270</Words>
  <Application>Microsoft Office PowerPoint</Application>
  <PresentationFormat>Širokouhlá</PresentationFormat>
  <Paragraphs>26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5" baseType="lpstr">
      <vt:lpstr>Arial</vt:lpstr>
      <vt:lpstr>Avenir Next LT Pro</vt:lpstr>
      <vt:lpstr>Goudy Old Style</vt:lpstr>
      <vt:lpstr>Modern Love</vt:lpstr>
      <vt:lpstr>Sanskrit Text</vt:lpstr>
      <vt:lpstr>Wingdings</vt:lpstr>
      <vt:lpstr>FrostyVTI</vt:lpstr>
      <vt:lpstr>I'm European because...</vt:lpstr>
      <vt:lpstr>Prezentácia programu PowerPoint</vt:lpstr>
      <vt:lpstr>Prezentácia programu PowerPoint</vt:lpstr>
      <vt:lpstr>Prezentácia programu PowerPoint</vt:lpstr>
      <vt:lpstr>For me Europe is...</vt:lpstr>
      <vt:lpstr>Prezentácia programu PowerPoint</vt:lpstr>
      <vt:lpstr>Prezentácia programu PowerPoint</vt:lpstr>
      <vt:lpstr>˝the European union is the most successful  invention for advancing peace˝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Irenke</cp:lastModifiedBy>
  <cp:revision>393</cp:revision>
  <dcterms:created xsi:type="dcterms:W3CDTF">2021-04-28T17:44:56Z</dcterms:created>
  <dcterms:modified xsi:type="dcterms:W3CDTF">2021-05-07T09:23:35Z</dcterms:modified>
</cp:coreProperties>
</file>